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Garamond" panose="02020404030301010803" pitchFamily="18"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832717-CBC5-4A36-AF6D-53B6C8E818C8}">
  <a:tblStyle styleId="{B6832717-CBC5-4A36-AF6D-53B6C8E818C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99A3F49-B3BD-435A-A0BC-53189D0257FB}"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8E278049-B31E-468E-AE0C-8A4A1D3433C8}"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1</a:t>
            </a:fld>
            <a:endParaRPr sz="1200" b="0" i="0" u="none" strike="noStrike" cap="none">
              <a:solidFill>
                <a:schemeClr val="dk1"/>
              </a:solidFill>
              <a:latin typeface="Times New Roman"/>
              <a:ea typeface="Times New Roman"/>
              <a:cs typeface="Times New Roman"/>
              <a:sym typeface="Times New Roman"/>
            </a:endParaRPr>
          </a:p>
        </p:txBody>
      </p:sp>
      <p:sp>
        <p:nvSpPr>
          <p:cNvPr id="234" name="Google Shape;23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5" name="Google Shape;31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23" name="Google Shape;3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832703a6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4832703a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9" name="Google Shape;3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77" name="Google Shape;3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4" name="Google Shape;3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93" name="Google Shape;39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02" name="Google Shape;40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0853418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0853418f6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140853418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09" name="Google Shape;4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25" name="Google Shape;4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41" name="Google Shape;4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49" name="Google Shape;4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8" name="Google Shape;45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2" name="Google Shape;47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9" name="Google Shape;51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8" name="Google Shape;52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1" name="Google Shape;2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9" name="Google Shape;53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4832703a6a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9" name="Google Shape;549;g14832703a6a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5" name="Google Shape;55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4" name="Google Shape;56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3" name="Google Shape;57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0" name="Google Shape;58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7" name="Google Shape;58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1" name="Google Shape;60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8" name="Google Shape;60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5" name="Google Shape;61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2" name="Google Shape;62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4832703a6a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9" name="Google Shape;629;g14832703a6a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5" name="Google Shape;63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4" name="Google Shape;64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4" name="Google Shape;65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5" name="Google Shape;66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2" name="Google Shape;67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9" name="Google Shape;6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6" name="Google Shape;68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5" name="Google Shape;265;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E"/>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5" name="Google Shape;69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4" name="Google Shape;70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2" name="Google Shape;71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9" name="Google Shape;719;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4832703a6a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26" name="Google Shape;726;g14832703a6a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32" name="Google Shape;73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39" name="Google Shape;73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52" name="Google Shape;75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4083815f13_0_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21" name="Google Shape;821;g14083815f1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5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29" name="Google Shape;82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8" name="Google Shape;278;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40" name="Google Shape;84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49" name="Google Shape;84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56" name="Google Shape;85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5" name="Google Shape;865;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E"/>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92" name="Google Shape;892;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E"/>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99" name="Google Shape;89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40ef99087d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40ef99087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p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16" name="Google Shape;916;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E"/>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24" name="Google Shape;924;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E"/>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4083815f13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32" name="Google Shape;932;g14083815f13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1" name="Google Shape;2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6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39" name="Google Shape;93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07" name="Google Shape;3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1" name="Google Shape;21;p2"/>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 name="Google Shape;22;p2"/>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3" name="Google Shape;23;p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4" name="Google Shape;214;p11"/>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11"/>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6" name="Google Shape;216;p11"/>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218" name="Google Shape;218;p11"/>
          <p:cNvPicPr preferRelativeResize="0"/>
          <p:nvPr/>
        </p:nvPicPr>
        <p:blipFill rotWithShape="1">
          <a:blip r:embed="rId3">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5" name="Google Shape;225;p12"/>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6" name="Google Shape;226;p12"/>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227" name="Google Shape;227;p12"/>
          <p:cNvPicPr preferRelativeResize="0"/>
          <p:nvPr/>
        </p:nvPicPr>
        <p:blipFill rotWithShape="1">
          <a:blip r:embed="rId2">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1" name="Google Shape;31;p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3" name="Google Shape;33;p3"/>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35" name="Google Shape;35;p3"/>
          <p:cNvPicPr preferRelativeResize="0"/>
          <p:nvPr/>
        </p:nvPicPr>
        <p:blipFill rotWithShape="1">
          <a:blip r:embed="rId2">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0" name="Google Shape;40;p4"/>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4"/>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2" name="Google Shape;42;p4"/>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0" name="Google Shape;50;p5"/>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 name="Google Shape;51;p5"/>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2" name="Google Shape;52;p5"/>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9" name="Google Shape;59;p6"/>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6"/>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1" name="Google Shape;61;p6"/>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63" name="Google Shape;63;p6"/>
          <p:cNvPicPr preferRelativeResize="0"/>
          <p:nvPr/>
        </p:nvPicPr>
        <p:blipFill rotWithShape="1">
          <a:blip r:embed="rId3">
            <a:alphaModFix/>
          </a:blip>
          <a:src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1" cy="6858001"/>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lextutor.ca/conc/"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makeagif.com/media/6-07-2022/0QaCig.gi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oreilly.com/library/view/statistics-for-mach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disi.unitn.it/~bernardi/Courses/CL/Slides/ds_semantics.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sslli2016.unibz.it/wp-content/uploads/2015/10/dsm_tutorial_part1.slides.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searchenginejournal.com/tf-idf-can-it-really-help-your-seo/331075/"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sslli2016.unibz.it/wp-content/uploads/2015/10/dsm_tutorial_part1.slides.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sslli2016.unibz.it/wp-content/uploads/2015/10/dsm_tutorial_part1.slides.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cs224d.stanford.edu/lecture_notes/LectureNotes1.pd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UqRCEmrv1gQ"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eb.stanford.edu/~jurafsky/slp3/ed3book.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p:nvPr/>
        </p:nvSpPr>
        <p:spPr>
          <a:xfrm>
            <a:off x="624424" y="2055825"/>
            <a:ext cx="5909100" cy="14772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4000"/>
              <a:buFont typeface="Arial"/>
              <a:buNone/>
            </a:pPr>
            <a:r>
              <a:rPr lang="en-IE" sz="4000" b="1" i="0" u="none" strike="noStrike" cap="none" dirty="0">
                <a:solidFill>
                  <a:srgbClr val="D9C49F"/>
                </a:solidFill>
                <a:latin typeface="Arial"/>
                <a:ea typeface="Arial"/>
                <a:cs typeface="Arial"/>
                <a:sym typeface="Arial"/>
              </a:rPr>
              <a:t>Introduction to NLP</a:t>
            </a:r>
            <a:br>
              <a:rPr lang="en-IE" sz="3200" b="1" i="0" u="none" strike="noStrike" cap="none" dirty="0">
                <a:solidFill>
                  <a:srgbClr val="D9C49F"/>
                </a:solidFill>
                <a:latin typeface="Arial"/>
                <a:ea typeface="Arial"/>
                <a:cs typeface="Arial"/>
                <a:sym typeface="Arial"/>
              </a:rPr>
            </a:br>
            <a:r>
              <a:rPr lang="en-IE" sz="2800" b="1" dirty="0">
                <a:solidFill>
                  <a:srgbClr val="D9C49F"/>
                </a:solidFill>
              </a:rPr>
              <a:t>Vector Space Model</a:t>
            </a:r>
            <a:endParaRPr sz="3600" b="1" i="0" u="none" strike="noStrike" cap="none" dirty="0">
              <a:solidFill>
                <a:srgbClr val="E7E6E6"/>
              </a:solidFill>
              <a:latin typeface="Arial"/>
              <a:ea typeface="Arial"/>
              <a:cs typeface="Arial"/>
              <a:sym typeface="Arial"/>
            </a:endParaRPr>
          </a:p>
        </p:txBody>
      </p:sp>
      <p:sp>
        <p:nvSpPr>
          <p:cNvPr id="238" name="Google Shape;238;p14"/>
          <p:cNvSpPr txBox="1"/>
          <p:nvPr/>
        </p:nvSpPr>
        <p:spPr>
          <a:xfrm>
            <a:off x="624425" y="4408375"/>
            <a:ext cx="69096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rgbClr val="000000"/>
              </a:buClr>
              <a:buSzPts val="2400"/>
              <a:buFont typeface="Arial"/>
              <a:buNone/>
            </a:pPr>
            <a:r>
              <a:rPr lang="en-IE" sz="2400" b="1" i="0" u="none" strike="noStrike" cap="none">
                <a:solidFill>
                  <a:srgbClr val="FFFFFF"/>
                </a:solidFill>
                <a:latin typeface="Arial"/>
                <a:ea typeface="Arial"/>
                <a:cs typeface="Arial"/>
                <a:sym typeface="Arial"/>
              </a:rPr>
              <a:t>Dr. </a:t>
            </a:r>
            <a:r>
              <a:rPr lang="en-IE" sz="2400" b="1">
                <a:solidFill>
                  <a:srgbClr val="FFFFFF"/>
                </a:solidFill>
              </a:rPr>
              <a:t>Paul Buitelaar</a:t>
            </a:r>
            <a:endParaRPr sz="2400" b="0" i="0" u="none" strike="noStrike" cap="none">
              <a:solidFill>
                <a:srgbClr val="FFFFFF"/>
              </a:solidFill>
              <a:latin typeface="Arial"/>
              <a:ea typeface="Arial"/>
              <a:cs typeface="Arial"/>
              <a:sym typeface="Arial"/>
            </a:endParaRPr>
          </a:p>
          <a:p>
            <a:pPr marL="457200" marR="0" lvl="0" indent="-406400" algn="l" rtl="0">
              <a:lnSpc>
                <a:spcPct val="100000"/>
              </a:lnSpc>
              <a:spcBef>
                <a:spcPts val="600"/>
              </a:spcBef>
              <a:spcAft>
                <a:spcPts val="0"/>
              </a:spcAft>
              <a:buClr>
                <a:srgbClr val="000000"/>
              </a:buClr>
              <a:buSzPts val="2400"/>
              <a:buFont typeface="Arial"/>
              <a:buNone/>
            </a:pPr>
            <a:r>
              <a:rPr lang="en-IE" sz="2400" b="1" i="0" u="none" strike="noStrike" cap="none">
                <a:solidFill>
                  <a:srgbClr val="FFFFFF"/>
                </a:solidFill>
                <a:latin typeface="Arial"/>
                <a:ea typeface="Arial"/>
                <a:cs typeface="Arial"/>
                <a:sym typeface="Arial"/>
              </a:rPr>
              <a:t>Data Science Institute, </a:t>
            </a:r>
            <a:r>
              <a:rPr lang="en-IE" sz="2400" b="1">
                <a:solidFill>
                  <a:srgbClr val="FFFFFF"/>
                </a:solidFill>
              </a:rPr>
              <a:t>University of </a:t>
            </a:r>
            <a:r>
              <a:rPr lang="en-IE" sz="2400" b="1" i="0" u="none" strike="noStrike" cap="none">
                <a:solidFill>
                  <a:srgbClr val="FFFFFF"/>
                </a:solidFill>
                <a:latin typeface="Arial"/>
                <a:ea typeface="Arial"/>
                <a:cs typeface="Arial"/>
                <a:sym typeface="Arial"/>
              </a:rPr>
              <a:t>Galway</a:t>
            </a:r>
            <a:endParaRPr sz="24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Retrieval</a:t>
            </a:r>
            <a:endParaRPr/>
          </a:p>
        </p:txBody>
      </p:sp>
      <p:sp>
        <p:nvSpPr>
          <p:cNvPr id="318" name="Google Shape;318;p2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10</a:t>
            </a:fld>
            <a:endParaRPr/>
          </a:p>
        </p:txBody>
      </p:sp>
      <p:graphicFrame>
        <p:nvGraphicFramePr>
          <p:cNvPr id="319" name="Google Shape;319;p23"/>
          <p:cNvGraphicFramePr/>
          <p:nvPr/>
        </p:nvGraphicFramePr>
        <p:xfrm>
          <a:off x="7161225" y="482300"/>
          <a:ext cx="3826925" cy="5150730"/>
        </p:xfrm>
        <a:graphic>
          <a:graphicData uri="http://schemas.openxmlformats.org/drawingml/2006/table">
            <a:tbl>
              <a:tblPr>
                <a:noFill/>
                <a:tableStyleId>{B6832717-CBC5-4A36-AF6D-53B6C8E818C8}</a:tableStyleId>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Index Term</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Term ID</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Document ID</a:t>
                      </a:r>
                      <a:endParaRPr sz="1400" b="1"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advice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1,3</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concerned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Covid-19</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Government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impossible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NPHET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1,2,3</a:t>
                      </a:r>
                      <a:endParaRPr sz="1400" u="none" strike="noStrike" cap="none"/>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outbreaks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predict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8"/>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publishes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9"/>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says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trajectory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workplaces</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12"/>
                  </a:ext>
                </a:extLst>
              </a:tr>
            </a:tbl>
          </a:graphicData>
        </a:graphic>
      </p:graphicFrame>
      <p:sp>
        <p:nvSpPr>
          <p:cNvPr id="320" name="Google Shape;320;p23"/>
          <p:cNvSpPr/>
          <p:nvPr/>
        </p:nvSpPr>
        <p:spPr>
          <a:xfrm>
            <a:off x="996300" y="1776500"/>
            <a:ext cx="5454600" cy="34563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Doc1</a:t>
            </a:r>
            <a:r>
              <a:rPr lang="en-IE" sz="2400" b="0" i="0" u="none" strike="noStrike" cap="none">
                <a:solidFill>
                  <a:schemeClr val="dk1"/>
                </a:solidFill>
                <a:latin typeface="Calibri"/>
                <a:ea typeface="Calibri"/>
                <a:cs typeface="Calibri"/>
                <a:sym typeface="Calibri"/>
              </a:rPr>
              <a:t>	[1,0,0,1,0,1,0,0,1,0,0,0]</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Doc2</a:t>
            </a:r>
            <a:r>
              <a:rPr lang="en-IE" sz="2400" b="0" i="0" u="none" strike="noStrike" cap="none">
                <a:solidFill>
                  <a:schemeClr val="dk1"/>
                </a:solidFill>
                <a:latin typeface="Calibri"/>
                <a:ea typeface="Calibri"/>
                <a:cs typeface="Calibri"/>
                <a:sym typeface="Calibri"/>
              </a:rPr>
              <a:t>	[0,1,0,0,0,1,1,0,0,0,0,1]</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Doc3</a:t>
            </a:r>
            <a:r>
              <a:rPr lang="en-IE" sz="2400" b="0" i="0" u="none" strike="noStrike" cap="none">
                <a:solidFill>
                  <a:schemeClr val="dk1"/>
                </a:solidFill>
                <a:latin typeface="Calibri"/>
                <a:ea typeface="Calibri"/>
                <a:cs typeface="Calibri"/>
                <a:sym typeface="Calibri"/>
              </a:rPr>
              <a:t>	[1,0,1,0,1,1,0,1,0,1,1,0]</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0" i="1" u="none" strike="noStrike" cap="none">
                <a:solidFill>
                  <a:schemeClr val="dk1"/>
                </a:solidFill>
                <a:latin typeface="Calibri"/>
                <a:ea typeface="Calibri"/>
                <a:cs typeface="Calibri"/>
                <a:sym typeface="Calibri"/>
              </a:rPr>
              <a:t>What is the </a:t>
            </a:r>
            <a:r>
              <a:rPr lang="en-IE" sz="2400" b="1" i="1" u="none" strike="noStrike" cap="none">
                <a:solidFill>
                  <a:schemeClr val="dk1"/>
                </a:solidFill>
                <a:latin typeface="Calibri"/>
                <a:ea typeface="Calibri"/>
                <a:cs typeface="Calibri"/>
                <a:sym typeface="Calibri"/>
              </a:rPr>
              <a:t>NPHET Government advice</a:t>
            </a:r>
            <a:r>
              <a:rPr lang="en-IE" sz="2400" b="0" i="1" u="none" strike="noStrike" cap="none">
                <a:solidFill>
                  <a:schemeClr val="dk1"/>
                </a:solidFill>
                <a:latin typeface="Calibri"/>
                <a:ea typeface="Calibri"/>
                <a:cs typeface="Calibri"/>
                <a:sym typeface="Calibri"/>
              </a:rPr>
              <a:t>?</a:t>
            </a:r>
            <a:endParaRPr sz="2400" b="0" i="1"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Query</a:t>
            </a:r>
            <a:r>
              <a:rPr lang="en-IE" sz="2400" b="0" i="0" u="none" strike="noStrike" cap="none">
                <a:solidFill>
                  <a:schemeClr val="dk1"/>
                </a:solidFill>
                <a:latin typeface="Calibri"/>
                <a:ea typeface="Calibri"/>
                <a:cs typeface="Calibri"/>
                <a:sym typeface="Calibri"/>
              </a:rPr>
              <a:t>	[1,0,0,1,0,1,0,0,0,0,0,0]</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a:t>
            </a:r>
            <a:endParaRPr/>
          </a:p>
        </p:txBody>
      </p:sp>
      <p:cxnSp>
        <p:nvCxnSpPr>
          <p:cNvPr id="326" name="Google Shape;326;p24"/>
          <p:cNvCxnSpPr/>
          <p:nvPr/>
        </p:nvCxnSpPr>
        <p:spPr>
          <a:xfrm rot="10800000" flipH="1">
            <a:off x="1607258" y="5298411"/>
            <a:ext cx="3453300" cy="68700"/>
          </a:xfrm>
          <a:prstGeom prst="straightConnector1">
            <a:avLst/>
          </a:prstGeom>
          <a:noFill/>
          <a:ln w="31750" cap="flat" cmpd="sng">
            <a:solidFill>
              <a:srgbClr val="000000"/>
            </a:solidFill>
            <a:prstDash val="solid"/>
            <a:round/>
            <a:headEnd type="none" w="sm" len="sm"/>
            <a:tailEnd type="none" w="sm" len="sm"/>
          </a:ln>
        </p:spPr>
      </p:cxnSp>
      <p:cxnSp>
        <p:nvCxnSpPr>
          <p:cNvPr id="327" name="Google Shape;327;p24"/>
          <p:cNvCxnSpPr/>
          <p:nvPr/>
        </p:nvCxnSpPr>
        <p:spPr>
          <a:xfrm rot="10800000" flipH="1">
            <a:off x="1607258" y="2198895"/>
            <a:ext cx="2400" cy="3167100"/>
          </a:xfrm>
          <a:prstGeom prst="straightConnector1">
            <a:avLst/>
          </a:prstGeom>
          <a:noFill/>
          <a:ln w="31750" cap="flat" cmpd="sng">
            <a:solidFill>
              <a:srgbClr val="000000"/>
            </a:solidFill>
            <a:prstDash val="solid"/>
            <a:round/>
            <a:headEnd type="none" w="sm" len="sm"/>
            <a:tailEnd type="none" w="sm" len="sm"/>
          </a:ln>
        </p:spPr>
      </p:cxnSp>
      <p:cxnSp>
        <p:nvCxnSpPr>
          <p:cNvPr id="328" name="Google Shape;328;p24"/>
          <p:cNvCxnSpPr/>
          <p:nvPr/>
        </p:nvCxnSpPr>
        <p:spPr>
          <a:xfrm rot="10800000" flipH="1">
            <a:off x="1607262" y="3857795"/>
            <a:ext cx="785100" cy="1509300"/>
          </a:xfrm>
          <a:prstGeom prst="straightConnector1">
            <a:avLst/>
          </a:prstGeom>
          <a:noFill/>
          <a:ln w="31750" cap="flat" cmpd="sng">
            <a:solidFill>
              <a:srgbClr val="000000"/>
            </a:solidFill>
            <a:prstDash val="solid"/>
            <a:round/>
            <a:headEnd type="none" w="sm" len="sm"/>
            <a:tailEnd type="stealth" w="med" len="med"/>
          </a:ln>
        </p:spPr>
      </p:cxnSp>
      <p:sp>
        <p:nvSpPr>
          <p:cNvPr id="329" name="Google Shape;329;p24"/>
          <p:cNvSpPr txBox="1"/>
          <p:nvPr/>
        </p:nvSpPr>
        <p:spPr>
          <a:xfrm>
            <a:off x="2297174" y="3563350"/>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Doc1</a:t>
            </a:r>
            <a:endParaRPr sz="1400" b="0" i="0" u="none" strike="noStrike" cap="none">
              <a:solidFill>
                <a:srgbClr val="000000"/>
              </a:solidFill>
              <a:latin typeface="Arial"/>
              <a:ea typeface="Arial"/>
              <a:cs typeface="Arial"/>
              <a:sym typeface="Arial"/>
            </a:endParaRPr>
          </a:p>
        </p:txBody>
      </p:sp>
      <p:cxnSp>
        <p:nvCxnSpPr>
          <p:cNvPr id="330" name="Google Shape;330;p24"/>
          <p:cNvCxnSpPr/>
          <p:nvPr/>
        </p:nvCxnSpPr>
        <p:spPr>
          <a:xfrm rot="10800000" flipH="1">
            <a:off x="1606425" y="4415375"/>
            <a:ext cx="2608500" cy="952800"/>
          </a:xfrm>
          <a:prstGeom prst="straightConnector1">
            <a:avLst/>
          </a:prstGeom>
          <a:noFill/>
          <a:ln w="31750" cap="flat" cmpd="sng">
            <a:solidFill>
              <a:srgbClr val="000000"/>
            </a:solidFill>
            <a:prstDash val="solid"/>
            <a:round/>
            <a:headEnd type="none" w="sm" len="sm"/>
            <a:tailEnd type="stealth" w="med" len="med"/>
          </a:ln>
        </p:spPr>
      </p:cxnSp>
      <p:sp>
        <p:nvSpPr>
          <p:cNvPr id="331" name="Google Shape;331;p24"/>
          <p:cNvSpPr txBox="1"/>
          <p:nvPr/>
        </p:nvSpPr>
        <p:spPr>
          <a:xfrm>
            <a:off x="4060588" y="411267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Doc3</a:t>
            </a:r>
            <a:endParaRPr sz="1400" b="0" i="0" u="none" strike="noStrike" cap="none">
              <a:solidFill>
                <a:srgbClr val="000000"/>
              </a:solidFill>
              <a:latin typeface="Arial"/>
              <a:ea typeface="Arial"/>
              <a:cs typeface="Arial"/>
              <a:sym typeface="Arial"/>
            </a:endParaRPr>
          </a:p>
        </p:txBody>
      </p:sp>
      <p:cxnSp>
        <p:nvCxnSpPr>
          <p:cNvPr id="332" name="Google Shape;332;p24"/>
          <p:cNvCxnSpPr/>
          <p:nvPr/>
        </p:nvCxnSpPr>
        <p:spPr>
          <a:xfrm rot="10800000" flipH="1">
            <a:off x="1603325" y="4265075"/>
            <a:ext cx="1991700" cy="1071000"/>
          </a:xfrm>
          <a:prstGeom prst="straightConnector1">
            <a:avLst/>
          </a:prstGeom>
          <a:noFill/>
          <a:ln w="31750" cap="flat" cmpd="sng">
            <a:solidFill>
              <a:srgbClr val="000000"/>
            </a:solidFill>
            <a:prstDash val="solid"/>
            <a:round/>
            <a:headEnd type="none" w="sm" len="sm"/>
            <a:tailEnd type="stealth" w="med" len="med"/>
          </a:ln>
        </p:spPr>
      </p:cxnSp>
      <p:sp>
        <p:nvSpPr>
          <p:cNvPr id="333" name="Google Shape;333;p24"/>
          <p:cNvSpPr txBox="1"/>
          <p:nvPr/>
        </p:nvSpPr>
        <p:spPr>
          <a:xfrm>
            <a:off x="3435488" y="394392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Doc2</a:t>
            </a:r>
            <a:endParaRPr sz="1400" b="0" i="0" u="none" strike="noStrike" cap="none">
              <a:solidFill>
                <a:srgbClr val="000000"/>
              </a:solidFill>
              <a:latin typeface="Arial"/>
              <a:ea typeface="Arial"/>
              <a:cs typeface="Arial"/>
              <a:sym typeface="Arial"/>
            </a:endParaRPr>
          </a:p>
        </p:txBody>
      </p:sp>
      <p:sp>
        <p:nvSpPr>
          <p:cNvPr id="334" name="Google Shape;334;p24"/>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11</a:t>
            </a:fld>
            <a:endParaRPr/>
          </a:p>
        </p:txBody>
      </p:sp>
      <p:cxnSp>
        <p:nvCxnSpPr>
          <p:cNvPr id="335" name="Google Shape;335;p24"/>
          <p:cNvCxnSpPr/>
          <p:nvPr/>
        </p:nvCxnSpPr>
        <p:spPr>
          <a:xfrm rot="10800000" flipH="1">
            <a:off x="1622200" y="4189850"/>
            <a:ext cx="958200" cy="1183800"/>
          </a:xfrm>
          <a:prstGeom prst="straightConnector1">
            <a:avLst/>
          </a:prstGeom>
          <a:noFill/>
          <a:ln w="31750" cap="flat" cmpd="sng">
            <a:solidFill>
              <a:srgbClr val="000000"/>
            </a:solidFill>
            <a:prstDash val="dot"/>
            <a:round/>
            <a:headEnd type="none" w="sm" len="sm"/>
            <a:tailEnd type="stealth" w="med" len="med"/>
          </a:ln>
        </p:spPr>
      </p:cxnSp>
      <p:sp>
        <p:nvSpPr>
          <p:cNvPr id="336" name="Google Shape;336;p24"/>
          <p:cNvSpPr txBox="1"/>
          <p:nvPr/>
        </p:nvSpPr>
        <p:spPr>
          <a:xfrm>
            <a:off x="2529024" y="3914213"/>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Query</a:t>
            </a:r>
            <a:endParaRPr sz="1400" b="0" i="0" u="none" strike="noStrike" cap="none">
              <a:solidFill>
                <a:srgbClr val="000000"/>
              </a:solidFill>
              <a:latin typeface="Arial"/>
              <a:ea typeface="Arial"/>
              <a:cs typeface="Arial"/>
              <a:sym typeface="Arial"/>
            </a:endParaRPr>
          </a:p>
        </p:txBody>
      </p:sp>
      <p:sp>
        <p:nvSpPr>
          <p:cNvPr id="337" name="Google Shape;337;p24"/>
          <p:cNvSpPr/>
          <p:nvPr/>
        </p:nvSpPr>
        <p:spPr>
          <a:xfrm>
            <a:off x="6105875" y="2832700"/>
            <a:ext cx="5454600" cy="25734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1000"/>
              </a:spcBef>
              <a:spcAft>
                <a:spcPts val="0"/>
              </a:spcAft>
              <a:buClr>
                <a:srgbClr val="000000"/>
              </a:buClr>
              <a:buSzPts val="2000"/>
              <a:buFont typeface="Arial"/>
              <a:buNone/>
            </a:pPr>
            <a:r>
              <a:rPr lang="en-IE" sz="2400" b="0" i="1" u="none" strike="noStrike" cap="none">
                <a:solidFill>
                  <a:schemeClr val="dk1"/>
                </a:solidFill>
                <a:latin typeface="Calibri"/>
                <a:ea typeface="Calibri"/>
                <a:cs typeface="Calibri"/>
                <a:sym typeface="Calibri"/>
              </a:rPr>
              <a:t>What is the </a:t>
            </a:r>
            <a:r>
              <a:rPr lang="en-IE" sz="2400" b="1" i="1" u="none" strike="noStrike" cap="none">
                <a:solidFill>
                  <a:schemeClr val="dk1"/>
                </a:solidFill>
                <a:latin typeface="Calibri"/>
                <a:ea typeface="Calibri"/>
                <a:cs typeface="Calibri"/>
                <a:sym typeface="Calibri"/>
              </a:rPr>
              <a:t>NPHET Government advice</a:t>
            </a:r>
            <a:r>
              <a:rPr lang="en-IE" sz="2400" b="0" i="1" u="none" strike="noStrike" cap="none">
                <a:solidFill>
                  <a:schemeClr val="dk1"/>
                </a:solidFill>
                <a:latin typeface="Calibri"/>
                <a:ea typeface="Calibri"/>
                <a:cs typeface="Calibri"/>
                <a:sym typeface="Calibri"/>
              </a:rPr>
              <a:t>?</a:t>
            </a:r>
            <a:endParaRPr sz="2400" b="0" i="1"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Query</a:t>
            </a:r>
            <a:r>
              <a:rPr lang="en-IE" sz="2400" b="0" i="0" u="none" strike="noStrike" cap="none">
                <a:solidFill>
                  <a:schemeClr val="dk1"/>
                </a:solidFill>
                <a:latin typeface="Calibri"/>
                <a:ea typeface="Calibri"/>
                <a:cs typeface="Calibri"/>
                <a:sym typeface="Calibri"/>
              </a:rPr>
              <a:t>	[1,0,0,1,0,1,0,0,0,0,0,0]</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E" sz="2400" b="1" i="1">
                <a:solidFill>
                  <a:schemeClr val="dk1"/>
                </a:solidFill>
                <a:latin typeface="Calibri"/>
                <a:ea typeface="Calibri"/>
                <a:cs typeface="Calibri"/>
                <a:sym typeface="Calibri"/>
              </a:rPr>
              <a:t>Government publishes NPHET advice</a:t>
            </a:r>
            <a:endParaRPr sz="2400" b="1">
              <a:solidFill>
                <a:schemeClr val="dk1"/>
              </a:solidFill>
            </a:endParaRPr>
          </a:p>
          <a:p>
            <a:pPr marL="0" lvl="1" indent="0" algn="just" rtl="0">
              <a:spcBef>
                <a:spcPts val="1000"/>
              </a:spcBef>
              <a:spcAft>
                <a:spcPts val="0"/>
              </a:spcAft>
              <a:buClr>
                <a:schemeClr val="dk1"/>
              </a:buClr>
              <a:buSzPts val="2400"/>
              <a:buFont typeface="Arial"/>
              <a:buNone/>
            </a:pPr>
            <a:r>
              <a:rPr lang="en-IE" sz="2400" b="1">
                <a:solidFill>
                  <a:schemeClr val="dk1"/>
                </a:solidFill>
                <a:latin typeface="Calibri"/>
                <a:ea typeface="Calibri"/>
                <a:cs typeface="Calibri"/>
                <a:sym typeface="Calibri"/>
              </a:rPr>
              <a:t>Doc1</a:t>
            </a:r>
            <a:r>
              <a:rPr lang="en-IE" sz="2400">
                <a:solidFill>
                  <a:schemeClr val="dk1"/>
                </a:solidFill>
                <a:latin typeface="Calibri"/>
                <a:ea typeface="Calibri"/>
                <a:cs typeface="Calibri"/>
                <a:sym typeface="Calibri"/>
              </a:rPr>
              <a:t>	[1,0,0,1,0,1,0,0,1,0,0,0]</a:t>
            </a: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6600"/>
              <a:buFont typeface="Calibri"/>
              <a:buNone/>
            </a:pPr>
            <a:r>
              <a:rPr lang="en-IE"/>
              <a:t>Buzz Groups</a:t>
            </a:r>
            <a:endParaRPr/>
          </a:p>
        </p:txBody>
      </p:sp>
      <p:sp>
        <p:nvSpPr>
          <p:cNvPr id="343" name="Google Shape;343;p25"/>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lt1"/>
              </a:buClr>
              <a:buSzPts val="3000"/>
              <a:buFont typeface="Arial"/>
              <a:buNone/>
            </a:pPr>
            <a:r>
              <a:rPr lang="en-IE"/>
              <a:t>What else can we represent?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Vectors </a:t>
            </a:r>
            <a:endParaRPr/>
          </a:p>
        </p:txBody>
      </p:sp>
      <p:sp>
        <p:nvSpPr>
          <p:cNvPr id="349" name="Google Shape;349;p2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13</a:t>
            </a:fld>
            <a:endParaRPr/>
          </a:p>
        </p:txBody>
      </p:sp>
      <p:graphicFrame>
        <p:nvGraphicFramePr>
          <p:cNvPr id="350" name="Google Shape;350;p26"/>
          <p:cNvGraphicFramePr/>
          <p:nvPr/>
        </p:nvGraphicFramePr>
        <p:xfrm>
          <a:off x="7161225" y="482300"/>
          <a:ext cx="3826925" cy="5150730"/>
        </p:xfrm>
        <a:graphic>
          <a:graphicData uri="http://schemas.openxmlformats.org/drawingml/2006/table">
            <a:tbl>
              <a:tblPr>
                <a:noFill/>
                <a:tableStyleId>{B6832717-CBC5-4A36-AF6D-53B6C8E818C8}</a:tableStyleId>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Index Term</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Term ID</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Document ID</a:t>
                      </a:r>
                      <a:endParaRPr sz="1400" b="1"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advice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1,3</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concerned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Covid-19</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Government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impossible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NPHET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1,2,3</a:t>
                      </a:r>
                      <a:endParaRPr sz="1400" u="none" strike="noStrike" cap="none"/>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outbreaks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predict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8"/>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publishes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9"/>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says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trajectory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workplaces</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12"/>
                  </a:ext>
                </a:extLst>
              </a:tr>
            </a:tbl>
          </a:graphicData>
        </a:graphic>
      </p:graphicFrame>
      <p:sp>
        <p:nvSpPr>
          <p:cNvPr id="351" name="Google Shape;351;p26"/>
          <p:cNvSpPr/>
          <p:nvPr/>
        </p:nvSpPr>
        <p:spPr>
          <a:xfrm>
            <a:off x="996300" y="1776500"/>
            <a:ext cx="4119600" cy="3935400"/>
          </a:xfrm>
          <a:prstGeom prst="rect">
            <a:avLst/>
          </a:prstGeom>
          <a:noFill/>
          <a:ln>
            <a:noFill/>
          </a:ln>
        </p:spPr>
        <p:txBody>
          <a:bodyPr spcFirstLastPara="1" wrap="square" lIns="91425" tIns="45700" rIns="91425" bIns="45700" anchor="t" anchorCtr="0">
            <a:noAutofit/>
          </a:bodyPr>
          <a:lstStyle/>
          <a:p>
            <a:pPr marL="457200" marR="0" lvl="1" indent="457200" algn="just" rtl="0">
              <a:lnSpc>
                <a:spcPct val="100000"/>
              </a:lnSpc>
              <a:spcBef>
                <a:spcPts val="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Doc1,Doc2, Doc3</a:t>
            </a:r>
            <a:endParaRPr sz="2400" b="1"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400"/>
              <a:buFont typeface="Arial"/>
              <a:buNone/>
            </a:pPr>
            <a:r>
              <a:rPr lang="en-IE" sz="2400" b="1" i="0" u="none" strike="noStrike" cap="none">
                <a:solidFill>
                  <a:schemeClr val="dk1"/>
                </a:solidFill>
                <a:latin typeface="Calibri"/>
                <a:ea typeface="Calibri"/>
                <a:cs typeface="Calibri"/>
                <a:sym typeface="Calibri"/>
              </a:rPr>
              <a:t>T1</a:t>
            </a:r>
            <a:r>
              <a:rPr lang="en-IE" sz="2400" b="0" i="0" u="none" strike="noStrike" cap="none">
                <a:solidFill>
                  <a:schemeClr val="dk1"/>
                </a:solidFill>
                <a:latin typeface="Calibri"/>
                <a:ea typeface="Calibri"/>
                <a:cs typeface="Calibri"/>
                <a:sym typeface="Calibri"/>
              </a:rPr>
              <a:t>		[1,0,1]</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T2	</a:t>
            </a:r>
            <a:r>
              <a:rPr lang="en-IE" sz="2400" b="0" i="0" u="none" strike="noStrike" cap="none">
                <a:solidFill>
                  <a:schemeClr val="dk1"/>
                </a:solidFill>
                <a:latin typeface="Calibri"/>
                <a:ea typeface="Calibri"/>
                <a:cs typeface="Calibri"/>
                <a:sym typeface="Calibri"/>
              </a:rPr>
              <a:t>	[0,1,0]</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T3	</a:t>
            </a:r>
            <a:r>
              <a:rPr lang="en-IE" sz="2400" b="0" i="0" u="none" strike="noStrike" cap="none">
                <a:solidFill>
                  <a:schemeClr val="dk1"/>
                </a:solidFill>
                <a:latin typeface="Calibri"/>
                <a:ea typeface="Calibri"/>
                <a:cs typeface="Calibri"/>
                <a:sym typeface="Calibri"/>
              </a:rPr>
              <a:t>	[0,0,1]</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a:t>
            </a:r>
            <a:endParaRPr sz="2400" b="1"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T10</a:t>
            </a:r>
            <a:r>
              <a:rPr lang="en-IE" sz="2400" b="0" i="0" u="none" strike="noStrike" cap="none">
                <a:solidFill>
                  <a:schemeClr val="dk1"/>
                </a:solidFill>
                <a:latin typeface="Calibri"/>
                <a:ea typeface="Calibri"/>
                <a:cs typeface="Calibri"/>
                <a:sym typeface="Calibri"/>
              </a:rPr>
              <a:t>	[0,0,1]</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T11</a:t>
            </a:r>
            <a:r>
              <a:rPr lang="en-IE" sz="2400" b="0" i="0" u="none" strike="noStrike" cap="none">
                <a:solidFill>
                  <a:schemeClr val="dk1"/>
                </a:solidFill>
                <a:latin typeface="Calibri"/>
                <a:ea typeface="Calibri"/>
                <a:cs typeface="Calibri"/>
                <a:sym typeface="Calibri"/>
              </a:rPr>
              <a:t>	[0,0,1]</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chemeClr val="dk1"/>
              </a:buClr>
              <a:buSzPts val="2000"/>
              <a:buFont typeface="Arial"/>
              <a:buNone/>
            </a:pPr>
            <a:r>
              <a:rPr lang="en-IE" sz="2400" b="1" i="0" u="none" strike="noStrike" cap="none">
                <a:solidFill>
                  <a:schemeClr val="dk1"/>
                </a:solidFill>
                <a:latin typeface="Calibri"/>
                <a:ea typeface="Calibri"/>
                <a:cs typeface="Calibri"/>
                <a:sym typeface="Calibri"/>
              </a:rPr>
              <a:t>T12</a:t>
            </a:r>
            <a:r>
              <a:rPr lang="en-IE" sz="2400" b="0" i="0" u="none" strike="noStrike" cap="none">
                <a:solidFill>
                  <a:schemeClr val="dk1"/>
                </a:solidFill>
                <a:latin typeface="Calibri"/>
                <a:ea typeface="Calibri"/>
                <a:cs typeface="Calibri"/>
                <a:sym typeface="Calibri"/>
              </a:rPr>
              <a:t>	[0,1,0]</a:t>
            </a:r>
            <a:endParaRPr sz="24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7"/>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a:t>
            </a:r>
            <a:endParaRPr/>
          </a:p>
        </p:txBody>
      </p:sp>
      <p:cxnSp>
        <p:nvCxnSpPr>
          <p:cNvPr id="357" name="Google Shape;357;p27"/>
          <p:cNvCxnSpPr/>
          <p:nvPr/>
        </p:nvCxnSpPr>
        <p:spPr>
          <a:xfrm rot="10800000" flipH="1">
            <a:off x="1607258" y="5298411"/>
            <a:ext cx="3453300" cy="68700"/>
          </a:xfrm>
          <a:prstGeom prst="straightConnector1">
            <a:avLst/>
          </a:prstGeom>
          <a:noFill/>
          <a:ln w="31750" cap="flat" cmpd="sng">
            <a:solidFill>
              <a:srgbClr val="000000"/>
            </a:solidFill>
            <a:prstDash val="solid"/>
            <a:round/>
            <a:headEnd type="none" w="sm" len="sm"/>
            <a:tailEnd type="none" w="sm" len="sm"/>
          </a:ln>
        </p:spPr>
      </p:cxnSp>
      <p:cxnSp>
        <p:nvCxnSpPr>
          <p:cNvPr id="358" name="Google Shape;358;p27"/>
          <p:cNvCxnSpPr/>
          <p:nvPr/>
        </p:nvCxnSpPr>
        <p:spPr>
          <a:xfrm rot="10800000" flipH="1">
            <a:off x="1607258" y="2198895"/>
            <a:ext cx="2400" cy="3167100"/>
          </a:xfrm>
          <a:prstGeom prst="straightConnector1">
            <a:avLst/>
          </a:prstGeom>
          <a:noFill/>
          <a:ln w="31750" cap="flat" cmpd="sng">
            <a:solidFill>
              <a:srgbClr val="000000"/>
            </a:solidFill>
            <a:prstDash val="solid"/>
            <a:round/>
            <a:headEnd type="none" w="sm" len="sm"/>
            <a:tailEnd type="none" w="sm" len="sm"/>
          </a:ln>
        </p:spPr>
      </p:cxnSp>
      <p:cxnSp>
        <p:nvCxnSpPr>
          <p:cNvPr id="359" name="Google Shape;359;p27"/>
          <p:cNvCxnSpPr/>
          <p:nvPr/>
        </p:nvCxnSpPr>
        <p:spPr>
          <a:xfrm rot="10800000" flipH="1">
            <a:off x="1607262" y="3857795"/>
            <a:ext cx="785100" cy="1509300"/>
          </a:xfrm>
          <a:prstGeom prst="straightConnector1">
            <a:avLst/>
          </a:prstGeom>
          <a:noFill/>
          <a:ln w="31750" cap="flat" cmpd="sng">
            <a:solidFill>
              <a:srgbClr val="000000"/>
            </a:solidFill>
            <a:prstDash val="solid"/>
            <a:round/>
            <a:headEnd type="none" w="sm" len="sm"/>
            <a:tailEnd type="stealth" w="med" len="med"/>
          </a:ln>
        </p:spPr>
      </p:cxnSp>
      <p:sp>
        <p:nvSpPr>
          <p:cNvPr id="360" name="Google Shape;360;p27"/>
          <p:cNvSpPr txBox="1"/>
          <p:nvPr/>
        </p:nvSpPr>
        <p:spPr>
          <a:xfrm>
            <a:off x="2297174" y="3563350"/>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T1</a:t>
            </a:r>
            <a:endParaRPr sz="1400" b="0" i="0" u="none" strike="noStrike" cap="none">
              <a:solidFill>
                <a:srgbClr val="000000"/>
              </a:solidFill>
              <a:latin typeface="Arial"/>
              <a:ea typeface="Arial"/>
              <a:cs typeface="Arial"/>
              <a:sym typeface="Arial"/>
            </a:endParaRPr>
          </a:p>
        </p:txBody>
      </p:sp>
      <p:cxnSp>
        <p:nvCxnSpPr>
          <p:cNvPr id="361" name="Google Shape;361;p27"/>
          <p:cNvCxnSpPr/>
          <p:nvPr/>
        </p:nvCxnSpPr>
        <p:spPr>
          <a:xfrm rot="10800000" flipH="1">
            <a:off x="1606425" y="4415375"/>
            <a:ext cx="2608500" cy="952800"/>
          </a:xfrm>
          <a:prstGeom prst="straightConnector1">
            <a:avLst/>
          </a:prstGeom>
          <a:noFill/>
          <a:ln w="31750" cap="flat" cmpd="sng">
            <a:solidFill>
              <a:srgbClr val="000000"/>
            </a:solidFill>
            <a:prstDash val="solid"/>
            <a:round/>
            <a:headEnd type="none" w="sm" len="sm"/>
            <a:tailEnd type="stealth" w="med" len="med"/>
          </a:ln>
        </p:spPr>
      </p:cxnSp>
      <p:sp>
        <p:nvSpPr>
          <p:cNvPr id="362" name="Google Shape;362;p27"/>
          <p:cNvSpPr txBox="1"/>
          <p:nvPr/>
        </p:nvSpPr>
        <p:spPr>
          <a:xfrm>
            <a:off x="4060622" y="4112675"/>
            <a:ext cx="12630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T3,T10,T11</a:t>
            </a:r>
            <a:endParaRPr sz="1400" b="0" i="0" u="none" strike="noStrike" cap="none">
              <a:solidFill>
                <a:srgbClr val="000000"/>
              </a:solidFill>
              <a:latin typeface="Arial"/>
              <a:ea typeface="Arial"/>
              <a:cs typeface="Arial"/>
              <a:sym typeface="Arial"/>
            </a:endParaRPr>
          </a:p>
        </p:txBody>
      </p:sp>
      <p:cxnSp>
        <p:nvCxnSpPr>
          <p:cNvPr id="363" name="Google Shape;363;p27"/>
          <p:cNvCxnSpPr/>
          <p:nvPr/>
        </p:nvCxnSpPr>
        <p:spPr>
          <a:xfrm rot="10800000" flipH="1">
            <a:off x="1603325" y="4265075"/>
            <a:ext cx="1991700" cy="1071000"/>
          </a:xfrm>
          <a:prstGeom prst="straightConnector1">
            <a:avLst/>
          </a:prstGeom>
          <a:noFill/>
          <a:ln w="31750" cap="flat" cmpd="sng">
            <a:solidFill>
              <a:srgbClr val="000000"/>
            </a:solidFill>
            <a:prstDash val="solid"/>
            <a:round/>
            <a:headEnd type="none" w="sm" len="sm"/>
            <a:tailEnd type="stealth" w="med" len="med"/>
          </a:ln>
        </p:spPr>
      </p:cxnSp>
      <p:sp>
        <p:nvSpPr>
          <p:cNvPr id="364" name="Google Shape;364;p27"/>
          <p:cNvSpPr txBox="1"/>
          <p:nvPr/>
        </p:nvSpPr>
        <p:spPr>
          <a:xfrm>
            <a:off x="3435488" y="394392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T2,T12</a:t>
            </a:r>
            <a:endParaRPr sz="1400" b="0" i="0" u="none" strike="noStrike" cap="none">
              <a:solidFill>
                <a:srgbClr val="000000"/>
              </a:solidFill>
              <a:latin typeface="Arial"/>
              <a:ea typeface="Arial"/>
              <a:cs typeface="Arial"/>
              <a:sym typeface="Arial"/>
            </a:endParaRPr>
          </a:p>
        </p:txBody>
      </p:sp>
      <p:sp>
        <p:nvSpPr>
          <p:cNvPr id="365" name="Google Shape;365;p2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a:t>
            </a:fld>
            <a:endParaRPr/>
          </a:p>
        </p:txBody>
      </p:sp>
      <p:sp>
        <p:nvSpPr>
          <p:cNvPr id="366" name="Google Shape;366;p27"/>
          <p:cNvSpPr/>
          <p:nvPr/>
        </p:nvSpPr>
        <p:spPr>
          <a:xfrm>
            <a:off x="6756700" y="1978150"/>
            <a:ext cx="2142000" cy="34770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0"/>
              </a:spcBef>
              <a:spcAft>
                <a:spcPts val="0"/>
              </a:spcAft>
              <a:buClr>
                <a:schemeClr val="dk1"/>
              </a:buClr>
              <a:buSzPts val="2400"/>
              <a:buFont typeface="Arial"/>
              <a:buNone/>
            </a:pPr>
            <a:r>
              <a:rPr lang="en-IE" sz="2400" b="1" i="0" u="none" strike="noStrike" cap="none" dirty="0">
                <a:solidFill>
                  <a:schemeClr val="dk1"/>
                </a:solidFill>
                <a:latin typeface="Calibri"/>
                <a:ea typeface="Calibri"/>
                <a:cs typeface="Calibri"/>
                <a:sym typeface="Calibri"/>
              </a:rPr>
              <a:t>T1</a:t>
            </a:r>
            <a:r>
              <a:rPr lang="en-IE" sz="2400" b="0" i="0" u="none" strike="noStrike" cap="none" dirty="0">
                <a:solidFill>
                  <a:schemeClr val="dk1"/>
                </a:solidFill>
                <a:latin typeface="Calibri"/>
                <a:ea typeface="Calibri"/>
                <a:cs typeface="Calibri"/>
                <a:sym typeface="Calibri"/>
              </a:rPr>
              <a:t>	[1,0,1]</a:t>
            </a:r>
            <a:endParaRPr sz="2400" b="0"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T2</a:t>
            </a:r>
            <a:r>
              <a:rPr lang="en-IE" sz="2400" b="0" i="0" u="none" strike="noStrike" cap="none" dirty="0">
                <a:solidFill>
                  <a:schemeClr val="dk1"/>
                </a:solidFill>
                <a:latin typeface="Calibri"/>
                <a:ea typeface="Calibri"/>
                <a:cs typeface="Calibri"/>
                <a:sym typeface="Calibri"/>
              </a:rPr>
              <a:t>	[0,1,0]</a:t>
            </a:r>
            <a:endParaRPr sz="2400" b="0"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T3</a:t>
            </a:r>
            <a:r>
              <a:rPr lang="en-IE" sz="2400" b="0" i="0" u="none" strike="noStrike" cap="none" dirty="0">
                <a:solidFill>
                  <a:schemeClr val="dk1"/>
                </a:solidFill>
                <a:latin typeface="Calibri"/>
                <a:ea typeface="Calibri"/>
                <a:cs typeface="Calibri"/>
                <a:sym typeface="Calibri"/>
              </a:rPr>
              <a:t>	[0,0,1]</a:t>
            </a:r>
            <a:endParaRPr sz="2400" b="0"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a:t>
            </a:r>
            <a:endParaRPr sz="2400" b="1"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T10</a:t>
            </a:r>
            <a:r>
              <a:rPr lang="en-IE" sz="2400" b="0" i="0" u="none" strike="noStrike" cap="none" dirty="0">
                <a:solidFill>
                  <a:schemeClr val="dk1"/>
                </a:solidFill>
                <a:latin typeface="Calibri"/>
                <a:ea typeface="Calibri"/>
                <a:cs typeface="Calibri"/>
                <a:sym typeface="Calibri"/>
              </a:rPr>
              <a:t>	[0,0,1]</a:t>
            </a:r>
            <a:endParaRPr sz="2400" b="0"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T11</a:t>
            </a:r>
            <a:r>
              <a:rPr lang="en-IE" sz="2400" b="0" i="0" u="none" strike="noStrike" cap="none" dirty="0">
                <a:solidFill>
                  <a:schemeClr val="dk1"/>
                </a:solidFill>
                <a:latin typeface="Calibri"/>
                <a:ea typeface="Calibri"/>
                <a:cs typeface="Calibri"/>
                <a:sym typeface="Calibri"/>
              </a:rPr>
              <a:t>	[0,0,1]</a:t>
            </a:r>
            <a:endParaRPr sz="2400" b="0" i="0" u="none" strike="noStrike" cap="none" dirty="0">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chemeClr val="dk1"/>
              </a:buClr>
              <a:buSzPts val="2000"/>
              <a:buFont typeface="Arial"/>
              <a:buNone/>
            </a:pPr>
            <a:r>
              <a:rPr lang="en-IE" sz="2400" b="1" i="0" u="none" strike="noStrike" cap="none" dirty="0">
                <a:solidFill>
                  <a:schemeClr val="dk1"/>
                </a:solidFill>
                <a:latin typeface="Calibri"/>
                <a:ea typeface="Calibri"/>
                <a:cs typeface="Calibri"/>
                <a:sym typeface="Calibri"/>
              </a:rPr>
              <a:t>T12</a:t>
            </a:r>
            <a:r>
              <a:rPr lang="en-IE" sz="2400" b="0" i="0" u="none" strike="noStrike" cap="none" dirty="0">
                <a:solidFill>
                  <a:schemeClr val="dk1"/>
                </a:solidFill>
                <a:latin typeface="Calibri"/>
                <a:ea typeface="Calibri"/>
                <a:cs typeface="Calibri"/>
                <a:sym typeface="Calibri"/>
              </a:rPr>
              <a:t>	[0,1,0]</a:t>
            </a:r>
            <a:endParaRPr sz="24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Latent Semantics</a:t>
            </a:r>
            <a:endParaRPr/>
          </a:p>
        </p:txBody>
      </p:sp>
      <p:sp>
        <p:nvSpPr>
          <p:cNvPr id="372" name="Google Shape;372;p2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rgbClr val="3F3F3F"/>
              </a:buClr>
              <a:buSzPts val="2800"/>
              <a:buFont typeface="Arial"/>
              <a:buNone/>
            </a:pPr>
            <a:r>
              <a:rPr lang="en-IE"/>
              <a:t>Represent index terms by their distribution over documents</a:t>
            </a:r>
            <a:endParaRPr/>
          </a:p>
          <a:p>
            <a:pPr marL="0" lvl="0" indent="0" algn="l" rtl="0">
              <a:lnSpc>
                <a:spcPct val="90000"/>
              </a:lnSpc>
              <a:spcBef>
                <a:spcPts val="1600"/>
              </a:spcBef>
              <a:spcAft>
                <a:spcPts val="0"/>
              </a:spcAft>
              <a:buClr>
                <a:srgbClr val="3F3F3F"/>
              </a:buClr>
              <a:buSzPts val="2800"/>
              <a:buFont typeface="Arial"/>
              <a:buNone/>
            </a:pPr>
            <a:r>
              <a:rPr lang="en-IE"/>
              <a:t>Index </a:t>
            </a:r>
            <a:r>
              <a:rPr lang="en-IE" b="1"/>
              <a:t>terms with similar meaning will show similarity in distributions</a:t>
            </a:r>
            <a:r>
              <a:rPr lang="en-IE"/>
              <a:t> </a:t>
            </a:r>
            <a:endParaRPr/>
          </a:p>
          <a:p>
            <a:pPr marL="0" lvl="0" indent="0" algn="l" rtl="0">
              <a:lnSpc>
                <a:spcPct val="90000"/>
              </a:lnSpc>
              <a:spcBef>
                <a:spcPts val="1600"/>
              </a:spcBef>
              <a:spcAft>
                <a:spcPts val="0"/>
              </a:spcAft>
              <a:buClr>
                <a:srgbClr val="3F3F3F"/>
              </a:buClr>
              <a:buSzPts val="2800"/>
              <a:buFont typeface="Arial"/>
              <a:buNone/>
            </a:pPr>
            <a:r>
              <a:rPr lang="en-IE"/>
              <a:t>‘Latent Semantic Analysis’ (LSA) or ‘Latent Semantic Indexing’ (LSI)</a:t>
            </a:r>
            <a:endParaRPr/>
          </a:p>
          <a:p>
            <a:pPr marL="0" lvl="0" indent="0" algn="r" rtl="0">
              <a:lnSpc>
                <a:spcPct val="90000"/>
              </a:lnSpc>
              <a:spcBef>
                <a:spcPts val="1600"/>
              </a:spcBef>
              <a:spcAft>
                <a:spcPts val="0"/>
              </a:spcAft>
              <a:buClr>
                <a:srgbClr val="3F3F3F"/>
              </a:buClr>
              <a:buSzPts val="2800"/>
              <a:buFont typeface="Arial"/>
              <a:buNone/>
            </a:pPr>
            <a:r>
              <a:rPr lang="en-IE"/>
              <a:t>(Deerwester et al., 1990)</a:t>
            </a:r>
            <a:endParaRPr/>
          </a:p>
        </p:txBody>
      </p:sp>
      <p:sp>
        <p:nvSpPr>
          <p:cNvPr id="373" name="Google Shape;373;p28"/>
          <p:cNvSpPr txBox="1"/>
          <p:nvPr/>
        </p:nvSpPr>
        <p:spPr>
          <a:xfrm>
            <a:off x="3590800" y="6025800"/>
            <a:ext cx="8605500" cy="53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chemeClr val="dk1"/>
                </a:solidFill>
                <a:latin typeface="Arial"/>
                <a:ea typeface="Arial"/>
                <a:cs typeface="Arial"/>
                <a:sym typeface="Arial"/>
              </a:rPr>
              <a:t>Deerwester, S., Dumais, S.T., Furnas, G.W., Landauer, T.K. and Harshman, R., 1990. Indexing by latent semantic analysis. Journal of the American society for information science, 41(6), pp.391-407.</a:t>
            </a:r>
            <a:endParaRPr sz="1200" b="0" i="1" u="none" strike="noStrike" cap="none">
              <a:solidFill>
                <a:schemeClr val="dk1"/>
              </a:solidFill>
              <a:latin typeface="Arial"/>
              <a:ea typeface="Arial"/>
              <a:cs typeface="Arial"/>
              <a:sym typeface="Arial"/>
            </a:endParaRPr>
          </a:p>
        </p:txBody>
      </p:sp>
      <p:sp>
        <p:nvSpPr>
          <p:cNvPr id="374" name="Google Shape;374;p2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380" name="Google Shape;380;p2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1" i="0" u="none" strike="noStrike" cap="none">
                <a:solidFill>
                  <a:srgbClr val="3F3F3F"/>
                </a:solidFill>
              </a:rPr>
              <a:t>Distributional Semantics</a:t>
            </a:r>
            <a:endParaRPr sz="3200" b="1" i="0" u="none" strike="noStrike" cap="none">
              <a:solidFill>
                <a:srgbClr val="3F3F3F"/>
              </a:solidFill>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381" name="Google Shape;381;p2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Hypothesis </a:t>
            </a:r>
            <a:endParaRPr sz="4400" b="0" i="0" u="none" strike="noStrike" cap="none">
              <a:solidFill>
                <a:srgbClr val="75114A"/>
              </a:solidFill>
              <a:latin typeface="Calibri"/>
              <a:ea typeface="Calibri"/>
              <a:cs typeface="Calibri"/>
              <a:sym typeface="Calibri"/>
            </a:endParaRPr>
          </a:p>
        </p:txBody>
      </p:sp>
      <p:sp>
        <p:nvSpPr>
          <p:cNvPr id="387" name="Google Shape;387;p30"/>
          <p:cNvSpPr txBox="1">
            <a:spLocks noGrp="1"/>
          </p:cNvSpPr>
          <p:nvPr>
            <p:ph type="body" idx="1"/>
          </p:nvPr>
        </p:nvSpPr>
        <p:spPr>
          <a:xfrm>
            <a:off x="838200" y="3581400"/>
            <a:ext cx="11055900" cy="2001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SzPts val="2800"/>
              <a:buChar char="•"/>
            </a:pPr>
            <a:r>
              <a:rPr lang="en-IE" i="1"/>
              <a:t>“you shall know a word by the company it keeps”</a:t>
            </a:r>
            <a:r>
              <a:rPr lang="en-IE"/>
              <a:t> -  (Firth 1957)</a:t>
            </a:r>
            <a:endParaRPr/>
          </a:p>
          <a:p>
            <a:pPr marL="457200" marR="0" lvl="0" indent="-406400" algn="l" rtl="0">
              <a:lnSpc>
                <a:spcPct val="100000"/>
              </a:lnSpc>
              <a:spcBef>
                <a:spcPts val="1000"/>
              </a:spcBef>
              <a:spcAft>
                <a:spcPts val="0"/>
              </a:spcAft>
              <a:buSzPts val="2800"/>
              <a:buChar char="•"/>
            </a:pPr>
            <a:r>
              <a:rPr lang="en-IE" i="1"/>
              <a:t>cat </a:t>
            </a:r>
            <a:r>
              <a:rPr lang="en-IE"/>
              <a:t>and </a:t>
            </a:r>
            <a:r>
              <a:rPr lang="en-IE" i="1"/>
              <a:t>dog </a:t>
            </a:r>
            <a:r>
              <a:rPr lang="en-IE"/>
              <a:t>occur in similar contexts, therefore similar in meaning</a:t>
            </a:r>
            <a:endParaRPr/>
          </a:p>
          <a:p>
            <a:pPr marL="457200" marR="0" lvl="0" indent="-406400" algn="l" rtl="0">
              <a:lnSpc>
                <a:spcPct val="100000"/>
              </a:lnSpc>
              <a:spcBef>
                <a:spcPts val="1000"/>
              </a:spcBef>
              <a:spcAft>
                <a:spcPts val="1000"/>
              </a:spcAft>
              <a:buSzPts val="2800"/>
              <a:buChar char="•"/>
            </a:pPr>
            <a:r>
              <a:rPr lang="en-IE" b="1"/>
              <a:t>Distributional Semantics </a:t>
            </a:r>
            <a:endParaRPr b="1"/>
          </a:p>
        </p:txBody>
      </p:sp>
      <p:sp>
        <p:nvSpPr>
          <p:cNvPr id="388" name="Google Shape;388;p30"/>
          <p:cNvSpPr txBox="1"/>
          <p:nvPr/>
        </p:nvSpPr>
        <p:spPr>
          <a:xfrm>
            <a:off x="3718621" y="6157579"/>
            <a:ext cx="6840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1" u="none" strike="noStrike" cap="none">
                <a:solidFill>
                  <a:srgbClr val="000000"/>
                </a:solidFill>
                <a:latin typeface="Arial"/>
                <a:ea typeface="Arial"/>
                <a:cs typeface="Arial"/>
                <a:sym typeface="Arial"/>
              </a:rPr>
              <a:t>Firth, J.R. (1957). "A synopsis of linguistic theory 1930-1955". Studies in Linguistic Analysis: 1–32</a:t>
            </a:r>
            <a:endParaRPr sz="1000" b="0" i="0" u="none" strike="noStrike" cap="none">
              <a:solidFill>
                <a:srgbClr val="000000"/>
              </a:solidFill>
              <a:latin typeface="Arial"/>
              <a:ea typeface="Arial"/>
              <a:cs typeface="Arial"/>
              <a:sym typeface="Arial"/>
            </a:endParaRPr>
          </a:p>
        </p:txBody>
      </p:sp>
      <p:pic>
        <p:nvPicPr>
          <p:cNvPr id="389" name="Google Shape;389;p30"/>
          <p:cNvPicPr preferRelativeResize="0"/>
          <p:nvPr/>
        </p:nvPicPr>
        <p:blipFill rotWithShape="1">
          <a:blip r:embed="rId3">
            <a:alphaModFix/>
          </a:blip>
          <a:srcRect/>
          <a:stretch/>
        </p:blipFill>
        <p:spPr>
          <a:xfrm>
            <a:off x="9760425" y="256000"/>
            <a:ext cx="2133600" cy="3048000"/>
          </a:xfrm>
          <a:prstGeom prst="rect">
            <a:avLst/>
          </a:prstGeom>
          <a:noFill/>
          <a:ln>
            <a:noFill/>
          </a:ln>
        </p:spPr>
      </p:pic>
      <p:sp>
        <p:nvSpPr>
          <p:cNvPr id="390" name="Google Shape;390;p3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1"/>
          <p:cNvSpPr txBox="1">
            <a:spLocks noGrp="1"/>
          </p:cNvSpPr>
          <p:nvPr>
            <p:ph type="title"/>
          </p:nvPr>
        </p:nvSpPr>
        <p:spPr>
          <a:xfrm>
            <a:off x="838200" y="365125"/>
            <a:ext cx="110799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Semantics - Context Words </a:t>
            </a:r>
            <a:endParaRPr/>
          </a:p>
        </p:txBody>
      </p:sp>
      <p:pic>
        <p:nvPicPr>
          <p:cNvPr id="396" name="Google Shape;396;p31"/>
          <p:cNvPicPr preferRelativeResize="0"/>
          <p:nvPr/>
        </p:nvPicPr>
        <p:blipFill rotWithShape="1">
          <a:blip r:embed="rId3">
            <a:alphaModFix/>
          </a:blip>
          <a:srcRect l="7931" t="37441" r="13228" b="20438"/>
          <a:stretch/>
        </p:blipFill>
        <p:spPr>
          <a:xfrm>
            <a:off x="2397169" y="3608520"/>
            <a:ext cx="7397659" cy="2223879"/>
          </a:xfrm>
          <a:prstGeom prst="rect">
            <a:avLst/>
          </a:prstGeom>
          <a:noFill/>
          <a:ln>
            <a:noFill/>
          </a:ln>
        </p:spPr>
      </p:pic>
      <p:pic>
        <p:nvPicPr>
          <p:cNvPr id="397" name="Google Shape;397;p31"/>
          <p:cNvPicPr preferRelativeResize="0"/>
          <p:nvPr/>
        </p:nvPicPr>
        <p:blipFill rotWithShape="1">
          <a:blip r:embed="rId4">
            <a:alphaModFix/>
          </a:blip>
          <a:srcRect l="8101" t="38113" r="13008" b="20287"/>
          <a:stretch/>
        </p:blipFill>
        <p:spPr>
          <a:xfrm>
            <a:off x="2377587" y="1235375"/>
            <a:ext cx="7436827" cy="2206607"/>
          </a:xfrm>
          <a:prstGeom prst="rect">
            <a:avLst/>
          </a:prstGeom>
          <a:noFill/>
          <a:ln>
            <a:noFill/>
          </a:ln>
        </p:spPr>
      </p:pic>
      <p:sp>
        <p:nvSpPr>
          <p:cNvPr id="398" name="Google Shape;398;p31"/>
          <p:cNvSpPr txBox="1"/>
          <p:nvPr/>
        </p:nvSpPr>
        <p:spPr>
          <a:xfrm>
            <a:off x="3810225" y="6126275"/>
            <a:ext cx="41148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000" b="0" i="0" u="none" strike="noStrike" cap="none">
                <a:solidFill>
                  <a:srgbClr val="000000"/>
                </a:solidFill>
                <a:latin typeface="Arial"/>
                <a:ea typeface="Arial"/>
                <a:cs typeface="Arial"/>
                <a:sym typeface="Arial"/>
              </a:rPr>
              <a:t>Concordance examples generated with </a:t>
            </a:r>
            <a:r>
              <a:rPr lang="en-IE" sz="1000" b="0" i="0" u="sng" strike="noStrike" cap="none">
                <a:solidFill>
                  <a:schemeClr val="hlink"/>
                </a:solidFill>
                <a:latin typeface="Arial"/>
                <a:ea typeface="Arial"/>
                <a:cs typeface="Arial"/>
                <a:sym typeface="Arial"/>
                <a:hlinkClick r:id="rId5"/>
              </a:rPr>
              <a:t>https://www.lextutor.ca/conc/</a:t>
            </a:r>
            <a:r>
              <a:rPr lang="en-IE"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sp>
        <p:nvSpPr>
          <p:cNvPr id="399" name="Google Shape;399;p3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Target and Context Words in a Corpus</a:t>
            </a:r>
            <a:r>
              <a:rPr lang="en-IE" sz="4400" b="0" u="none" strike="noStrike" cap="none">
                <a:solidFill>
                  <a:srgbClr val="75114A"/>
                </a:solidFill>
                <a:latin typeface="Calibri"/>
                <a:ea typeface="Calibri"/>
                <a:cs typeface="Calibri"/>
                <a:sym typeface="Calibri"/>
              </a:rPr>
              <a:t> </a:t>
            </a:r>
            <a:endParaRPr/>
          </a:p>
        </p:txBody>
      </p:sp>
      <p:sp>
        <p:nvSpPr>
          <p:cNvPr id="405" name="Google Shape;405;p32"/>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sp>
        <p:nvSpPr>
          <p:cNvPr id="406" name="Google Shape;406;p3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p:nvPr/>
        </p:nvSpPr>
        <p:spPr>
          <a:xfrm>
            <a:off x="3991250" y="6129425"/>
            <a:ext cx="6096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1000" u="sng">
                <a:solidFill>
                  <a:schemeClr val="hlink"/>
                </a:solidFill>
                <a:hlinkClick r:id="rId3"/>
              </a:rPr>
              <a:t>https://i.makeagif.com/media/6-07-2022/0QaCig.gif</a:t>
            </a:r>
            <a:r>
              <a:rPr lang="en-IE" sz="1000"/>
              <a:t> </a:t>
            </a:r>
            <a:endParaRPr sz="1000"/>
          </a:p>
        </p:txBody>
      </p:sp>
      <p:sp>
        <p:nvSpPr>
          <p:cNvPr id="252" name="Google Shape;252;p1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a:t>
            </a:fld>
            <a:endParaRPr/>
          </a:p>
        </p:txBody>
      </p:sp>
      <p:pic>
        <p:nvPicPr>
          <p:cNvPr id="253" name="Google Shape;253;p16"/>
          <p:cNvPicPr preferRelativeResize="0"/>
          <p:nvPr/>
        </p:nvPicPr>
        <p:blipFill>
          <a:blip r:embed="rId4">
            <a:alphaModFix/>
          </a:blip>
          <a:stretch>
            <a:fillRect/>
          </a:stretch>
        </p:blipFill>
        <p:spPr>
          <a:xfrm>
            <a:off x="1885550" y="510800"/>
            <a:ext cx="8983175" cy="505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Matrix</a:t>
            </a:r>
            <a:r>
              <a:rPr lang="en-IE"/>
              <a:t> (Context N=1)</a:t>
            </a:r>
            <a:endParaRPr/>
          </a:p>
        </p:txBody>
      </p:sp>
      <p:sp>
        <p:nvSpPr>
          <p:cNvPr id="412" name="Google Shape;412;p33"/>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cat lies</a:t>
            </a:r>
            <a:r>
              <a:rPr lang="en-IE" sz="2000" i="1" u="none" strike="noStrike" cap="none">
                <a:solidFill>
                  <a:srgbClr val="3F3F3F"/>
                </a:solidFill>
              </a:rPr>
              <a:t>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413" name="Google Shape;413;p33"/>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14" name="Google Shape;414;p3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Matrix </a:t>
            </a:r>
            <a:r>
              <a:rPr lang="en-IE"/>
              <a:t>(Context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420" name="Google Shape;420;p34"/>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a:t>
            </a:r>
            <a:r>
              <a:rPr lang="en-IE" sz="2000" b="1" i="1" u="none" strike="noStrike" cap="none">
                <a:solidFill>
                  <a:srgbClr val="3F3F3F"/>
                </a:solidFill>
              </a:rPr>
              <a:t> cat sits</a:t>
            </a:r>
            <a:r>
              <a:rPr lang="en-IE" sz="2000" i="1" u="none" strike="noStrike" cap="none">
                <a:solidFill>
                  <a:srgbClr val="3F3F3F"/>
                </a:solidFill>
              </a:rPr>
              <a:t>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421" name="Google Shape;421;p34"/>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22" name="Google Shape;422;p34"/>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428" name="Google Shape;428;p35"/>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a:t>
            </a:r>
            <a:r>
              <a:rPr lang="en-IE" sz="2000" b="1" i="1"/>
              <a:t>dog </a:t>
            </a:r>
            <a:r>
              <a:rPr lang="en-IE" sz="2000" b="1" i="1" u="none" strike="noStrike" cap="none">
                <a:solidFill>
                  <a:srgbClr val="3F3F3F"/>
                </a:solidFill>
              </a:rPr>
              <a:t>lies</a:t>
            </a:r>
            <a:r>
              <a:rPr lang="en-IE" sz="2000" i="1" u="none" strike="noStrike" cap="none">
                <a:solidFill>
                  <a:srgbClr val="3F3F3F"/>
                </a:solidFill>
              </a:rPr>
              <a:t>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429" name="Google Shape;429;p35"/>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30" name="Google Shape;430;p35"/>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436" name="Google Shape;436;p36"/>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 dog lies</a:t>
            </a:r>
            <a:r>
              <a:rPr lang="en-IE" sz="2000" i="1"/>
              <a:t>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437" name="Google Shape;437;p36"/>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38" name="Google Shape;438;p3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444" name="Google Shape;444;p37"/>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cat lies</a:t>
            </a:r>
            <a:r>
              <a:rPr lang="en-IE" sz="2000" i="1" u="none" strike="noStrike" cap="none">
                <a:solidFill>
                  <a:srgbClr val="3F3F3F"/>
                </a:solidFill>
              </a:rPr>
              <a:t>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a:t>
            </a:r>
            <a:r>
              <a:rPr lang="en-IE" sz="2000" b="1" i="1"/>
              <a:t>dog </a:t>
            </a:r>
            <a:r>
              <a:rPr lang="en-IE" sz="2000" b="1" i="1" u="none" strike="noStrike" cap="none">
                <a:solidFill>
                  <a:srgbClr val="3F3F3F"/>
                </a:solidFill>
              </a:rPr>
              <a:t>lies</a:t>
            </a:r>
            <a:r>
              <a:rPr lang="en-IE" sz="2000" i="1" u="none" strike="noStrike" cap="none">
                <a:solidFill>
                  <a:srgbClr val="3F3F3F"/>
                </a:solidFill>
              </a:rPr>
              <a:t>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a:t>
            </a:r>
            <a:r>
              <a:rPr lang="en-IE" sz="2000" b="1" i="1" u="none" strike="noStrike" cap="none">
                <a:solidFill>
                  <a:srgbClr val="3F3F3F"/>
                </a:solidFill>
              </a:rPr>
              <a:t> cat sits</a:t>
            </a:r>
            <a:r>
              <a:rPr lang="en-IE" sz="2000" i="1" u="none" strike="noStrike" cap="none">
                <a:solidFill>
                  <a:srgbClr val="3F3F3F"/>
                </a:solidFill>
              </a:rPr>
              <a:t>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 dog lies</a:t>
            </a:r>
            <a:r>
              <a:rPr lang="en-IE" sz="2000" i="1"/>
              <a:t>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lnSpc>
                <a:spcPct val="90000"/>
              </a:lnSpc>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sp>
        <p:nvSpPr>
          <p:cNvPr id="445" name="Google Shape;445;p3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24</a:t>
            </a:fld>
            <a:endParaRPr/>
          </a:p>
        </p:txBody>
      </p:sp>
      <p:graphicFrame>
        <p:nvGraphicFramePr>
          <p:cNvPr id="446" name="Google Shape;446;p37"/>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Word Vectors for </a:t>
            </a:r>
            <a:r>
              <a:rPr lang="en-IE" i="1"/>
              <a:t>cat, dog</a:t>
            </a:r>
            <a:endParaRPr/>
          </a:p>
        </p:txBody>
      </p:sp>
      <p:sp>
        <p:nvSpPr>
          <p:cNvPr id="452" name="Google Shape;452;p3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25</a:t>
            </a:fld>
            <a:endParaRPr/>
          </a:p>
        </p:txBody>
      </p:sp>
      <p:graphicFrame>
        <p:nvGraphicFramePr>
          <p:cNvPr id="453" name="Google Shape;453;p38"/>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54" name="Google Shape;454;p38"/>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5" name="Google Shape;455;p38"/>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3 Non-Zero Dimensions</a:t>
            </a:r>
            <a:endParaRPr/>
          </a:p>
        </p:txBody>
      </p:sp>
      <p:sp>
        <p:nvSpPr>
          <p:cNvPr id="461" name="Google Shape;461;p39"/>
          <p:cNvSpPr txBox="1">
            <a:spLocks noGrp="1"/>
          </p:cNvSpPr>
          <p:nvPr>
            <p:ph type="dt" idx="10"/>
          </p:nvPr>
        </p:nvSpPr>
        <p:spPr>
          <a:xfrm>
            <a:off x="3789598" y="6094049"/>
            <a:ext cx="10893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26</a:t>
            </a:fld>
            <a:endParaRPr/>
          </a:p>
        </p:txBody>
      </p:sp>
      <p:sp>
        <p:nvSpPr>
          <p:cNvPr id="462" name="Google Shape;462;p3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26</a:t>
            </a:fld>
            <a:endParaRPr/>
          </a:p>
        </p:txBody>
      </p:sp>
      <p:graphicFrame>
        <p:nvGraphicFramePr>
          <p:cNvPr id="463" name="Google Shape;463;p39"/>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464" name="Google Shape;464;p39"/>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39"/>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6" name="Google Shape;466;p39"/>
          <p:cNvSpPr/>
          <p:nvPr/>
        </p:nvSpPr>
        <p:spPr>
          <a:xfrm>
            <a:off x="6446475"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39"/>
          <p:cNvSpPr/>
          <p:nvPr/>
        </p:nvSpPr>
        <p:spPr>
          <a:xfrm>
            <a:off x="70205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8" name="Google Shape;468;p39"/>
          <p:cNvSpPr/>
          <p:nvPr/>
        </p:nvSpPr>
        <p:spPr>
          <a:xfrm>
            <a:off x="93166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39"/>
          <p:cNvSpPr txBox="1">
            <a:spLocks noGrp="1"/>
          </p:cNvSpPr>
          <p:nvPr>
            <p:ph type="body" idx="1"/>
          </p:nvPr>
        </p:nvSpPr>
        <p:spPr>
          <a:xfrm>
            <a:off x="838200" y="4208748"/>
            <a:ext cx="10515600" cy="1430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2800"/>
              <a:buNone/>
            </a:pPr>
            <a:r>
              <a:rPr lang="en-IE"/>
              <a:t>Notice many zeros (</a:t>
            </a:r>
            <a:r>
              <a:rPr lang="en-IE" b="1"/>
              <a:t>sparse vector</a:t>
            </a:r>
            <a:r>
              <a:rPr lang="en-IE"/>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V</a:t>
            </a:r>
            <a:r>
              <a:rPr lang="en-IE" sz="4400" b="0" i="0" u="none" strike="noStrike" cap="none">
                <a:solidFill>
                  <a:srgbClr val="75114A"/>
                </a:solidFill>
                <a:latin typeface="Calibri"/>
                <a:ea typeface="Calibri"/>
                <a:cs typeface="Calibri"/>
                <a:sym typeface="Calibri"/>
              </a:rPr>
              <a:t>ector Space </a:t>
            </a:r>
            <a:r>
              <a:rPr lang="en-IE"/>
              <a:t>for </a:t>
            </a:r>
            <a:r>
              <a:rPr lang="en-IE" i="1"/>
              <a:t>cat, dog </a:t>
            </a:r>
            <a:r>
              <a:rPr lang="en-IE"/>
              <a:t>with 3 Dimensions</a:t>
            </a:r>
            <a:endParaRPr/>
          </a:p>
          <a:p>
            <a:pPr marL="0" marR="0" lvl="0" indent="0" algn="l" rtl="0">
              <a:lnSpc>
                <a:spcPct val="90000"/>
              </a:lnSpc>
              <a:spcBef>
                <a:spcPts val="0"/>
              </a:spcBef>
              <a:spcAft>
                <a:spcPts val="0"/>
              </a:spcAft>
              <a:buClr>
                <a:srgbClr val="75114A"/>
              </a:buClr>
              <a:buSzPts val="4400"/>
              <a:buFont typeface="Calibri"/>
              <a:buNone/>
            </a:pPr>
            <a:r>
              <a:rPr lang="en-IE"/>
              <a:t> </a:t>
            </a:r>
            <a:endParaRPr/>
          </a:p>
        </p:txBody>
      </p:sp>
      <p:sp>
        <p:nvSpPr>
          <p:cNvPr id="475" name="Google Shape;475;p40"/>
          <p:cNvSpPr txBox="1"/>
          <p:nvPr/>
        </p:nvSpPr>
        <p:spPr>
          <a:xfrm>
            <a:off x="1999709" y="4101344"/>
            <a:ext cx="442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cat</a:t>
            </a:r>
            <a:endParaRPr sz="1400" b="0" i="0" u="none" strike="noStrike" cap="none">
              <a:solidFill>
                <a:srgbClr val="000000"/>
              </a:solidFill>
              <a:latin typeface="Arial"/>
              <a:ea typeface="Arial"/>
              <a:cs typeface="Arial"/>
              <a:sym typeface="Arial"/>
            </a:endParaRPr>
          </a:p>
        </p:txBody>
      </p:sp>
      <p:sp>
        <p:nvSpPr>
          <p:cNvPr id="476" name="Google Shape;476;p40"/>
          <p:cNvSpPr txBox="1"/>
          <p:nvPr/>
        </p:nvSpPr>
        <p:spPr>
          <a:xfrm>
            <a:off x="2945017" y="4570800"/>
            <a:ext cx="51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dog</a:t>
            </a:r>
            <a:endParaRPr sz="1400" b="0" i="0" u="none" strike="noStrike" cap="none">
              <a:solidFill>
                <a:srgbClr val="000000"/>
              </a:solidFill>
              <a:latin typeface="Arial"/>
              <a:ea typeface="Arial"/>
              <a:cs typeface="Arial"/>
              <a:sym typeface="Arial"/>
            </a:endParaRPr>
          </a:p>
        </p:txBody>
      </p:sp>
      <p:grpSp>
        <p:nvGrpSpPr>
          <p:cNvPr id="477" name="Google Shape;477;p40"/>
          <p:cNvGrpSpPr/>
          <p:nvPr/>
        </p:nvGrpSpPr>
        <p:grpSpPr>
          <a:xfrm>
            <a:off x="1052093" y="1945069"/>
            <a:ext cx="3456264" cy="3284150"/>
            <a:chOff x="899712" y="1638022"/>
            <a:chExt cx="3951822" cy="4318977"/>
          </a:xfrm>
        </p:grpSpPr>
        <p:cxnSp>
          <p:nvCxnSpPr>
            <p:cNvPr id="478" name="Google Shape;478;p40"/>
            <p:cNvCxnSpPr/>
            <p:nvPr/>
          </p:nvCxnSpPr>
          <p:spPr>
            <a:xfrm>
              <a:off x="2834804" y="4108222"/>
              <a:ext cx="2016600" cy="894000"/>
            </a:xfrm>
            <a:prstGeom prst="straightConnector1">
              <a:avLst/>
            </a:prstGeom>
            <a:noFill/>
            <a:ln w="31750" cap="flat" cmpd="sng">
              <a:solidFill>
                <a:srgbClr val="3E6EC2"/>
              </a:solidFill>
              <a:prstDash val="solid"/>
              <a:round/>
              <a:headEnd type="none" w="sm" len="sm"/>
              <a:tailEnd type="stealth" w="med" len="med"/>
            </a:ln>
          </p:spPr>
        </p:cxnSp>
        <p:cxnSp>
          <p:nvCxnSpPr>
            <p:cNvPr id="479" name="Google Shape;479;p40"/>
            <p:cNvCxnSpPr/>
            <p:nvPr/>
          </p:nvCxnSpPr>
          <p:spPr>
            <a:xfrm rot="10800000" flipH="1">
              <a:off x="2844208" y="1638022"/>
              <a:ext cx="35700" cy="2470200"/>
            </a:xfrm>
            <a:prstGeom prst="straightConnector1">
              <a:avLst/>
            </a:prstGeom>
            <a:noFill/>
            <a:ln w="31750" cap="flat" cmpd="sng">
              <a:solidFill>
                <a:srgbClr val="3E6EC2"/>
              </a:solidFill>
              <a:prstDash val="solid"/>
              <a:round/>
              <a:headEnd type="none" w="sm" len="sm"/>
              <a:tailEnd type="stealth" w="med" len="med"/>
            </a:ln>
          </p:spPr>
        </p:cxnSp>
        <p:cxnSp>
          <p:nvCxnSpPr>
            <p:cNvPr id="480" name="Google Shape;480;p40"/>
            <p:cNvCxnSpPr/>
            <p:nvPr/>
          </p:nvCxnSpPr>
          <p:spPr>
            <a:xfrm flipH="1">
              <a:off x="899712" y="4108222"/>
              <a:ext cx="1947000" cy="1009200"/>
            </a:xfrm>
            <a:prstGeom prst="straightConnector1">
              <a:avLst/>
            </a:prstGeom>
            <a:noFill/>
            <a:ln w="31750" cap="flat" cmpd="sng">
              <a:solidFill>
                <a:srgbClr val="3E6EC2"/>
              </a:solidFill>
              <a:prstDash val="solid"/>
              <a:round/>
              <a:headEnd type="none" w="sm" len="sm"/>
              <a:tailEnd type="stealth" w="med" len="med"/>
            </a:ln>
          </p:spPr>
        </p:cxnSp>
        <p:cxnSp>
          <p:nvCxnSpPr>
            <p:cNvPr id="481" name="Google Shape;481;p40"/>
            <p:cNvCxnSpPr/>
            <p:nvPr/>
          </p:nvCxnSpPr>
          <p:spPr>
            <a:xfrm rot="10800000">
              <a:off x="971600" y="2672884"/>
              <a:ext cx="0" cy="2412300"/>
            </a:xfrm>
            <a:prstGeom prst="straightConnector1">
              <a:avLst/>
            </a:prstGeom>
            <a:noFill/>
            <a:ln w="9525" cap="flat" cmpd="sng">
              <a:solidFill>
                <a:srgbClr val="3E6EC2"/>
              </a:solidFill>
              <a:prstDash val="solid"/>
              <a:round/>
              <a:headEnd type="none" w="sm" len="sm"/>
              <a:tailEnd type="none" w="sm" len="sm"/>
            </a:ln>
          </p:spPr>
        </p:cxnSp>
        <p:cxnSp>
          <p:nvCxnSpPr>
            <p:cNvPr id="482" name="Google Shape;482;p40"/>
            <p:cNvCxnSpPr/>
            <p:nvPr/>
          </p:nvCxnSpPr>
          <p:spPr>
            <a:xfrm rot="10800000">
              <a:off x="1619672" y="2348848"/>
              <a:ext cx="0" cy="2412300"/>
            </a:xfrm>
            <a:prstGeom prst="straightConnector1">
              <a:avLst/>
            </a:prstGeom>
            <a:noFill/>
            <a:ln w="9525" cap="flat" cmpd="sng">
              <a:solidFill>
                <a:srgbClr val="3E6EC2"/>
              </a:solidFill>
              <a:prstDash val="solid"/>
              <a:round/>
              <a:headEnd type="none" w="sm" len="sm"/>
              <a:tailEnd type="none" w="sm" len="sm"/>
            </a:ln>
          </p:spPr>
        </p:cxnSp>
        <p:cxnSp>
          <p:nvCxnSpPr>
            <p:cNvPr id="483" name="Google Shape;483;p40"/>
            <p:cNvCxnSpPr/>
            <p:nvPr/>
          </p:nvCxnSpPr>
          <p:spPr>
            <a:xfrm rot="10800000">
              <a:off x="2195736" y="2024812"/>
              <a:ext cx="0" cy="2412300"/>
            </a:xfrm>
            <a:prstGeom prst="straightConnector1">
              <a:avLst/>
            </a:prstGeom>
            <a:noFill/>
            <a:ln w="9525" cap="flat" cmpd="sng">
              <a:solidFill>
                <a:srgbClr val="3E6EC2"/>
              </a:solidFill>
              <a:prstDash val="solid"/>
              <a:round/>
              <a:headEnd type="none" w="sm" len="sm"/>
              <a:tailEnd type="none" w="sm" len="sm"/>
            </a:ln>
          </p:spPr>
        </p:cxnSp>
        <p:cxnSp>
          <p:nvCxnSpPr>
            <p:cNvPr id="484" name="Google Shape;484;p40"/>
            <p:cNvCxnSpPr/>
            <p:nvPr/>
          </p:nvCxnSpPr>
          <p:spPr>
            <a:xfrm rot="10800000" flipH="1">
              <a:off x="2894596" y="3457999"/>
              <a:ext cx="21300" cy="2499000"/>
            </a:xfrm>
            <a:prstGeom prst="straightConnector1">
              <a:avLst/>
            </a:prstGeom>
            <a:noFill/>
            <a:ln w="9525" cap="flat" cmpd="sng">
              <a:solidFill>
                <a:srgbClr val="3E6EC2"/>
              </a:solidFill>
              <a:prstDash val="solid"/>
              <a:round/>
              <a:headEnd type="none" w="sm" len="sm"/>
              <a:tailEnd type="none" w="sm" len="sm"/>
            </a:ln>
          </p:spPr>
        </p:cxnSp>
        <p:cxnSp>
          <p:nvCxnSpPr>
            <p:cNvPr id="485" name="Google Shape;485;p40"/>
            <p:cNvCxnSpPr/>
            <p:nvPr/>
          </p:nvCxnSpPr>
          <p:spPr>
            <a:xfrm rot="10800000">
              <a:off x="1472752" y="2873008"/>
              <a:ext cx="0" cy="2428200"/>
            </a:xfrm>
            <a:prstGeom prst="straightConnector1">
              <a:avLst/>
            </a:prstGeom>
            <a:noFill/>
            <a:ln w="9525" cap="flat" cmpd="sng">
              <a:solidFill>
                <a:srgbClr val="3E6EC2"/>
              </a:solidFill>
              <a:prstDash val="solid"/>
              <a:round/>
              <a:headEnd type="none" w="sm" len="sm"/>
              <a:tailEnd type="none" w="sm" len="sm"/>
            </a:ln>
          </p:spPr>
        </p:cxnSp>
        <p:cxnSp>
          <p:nvCxnSpPr>
            <p:cNvPr id="486" name="Google Shape;486;p40"/>
            <p:cNvCxnSpPr/>
            <p:nvPr/>
          </p:nvCxnSpPr>
          <p:spPr>
            <a:xfrm rot="10800000" flipH="1">
              <a:off x="2236718" y="3181748"/>
              <a:ext cx="23700" cy="2479500"/>
            </a:xfrm>
            <a:prstGeom prst="straightConnector1">
              <a:avLst/>
            </a:prstGeom>
            <a:noFill/>
            <a:ln w="9525" cap="flat" cmpd="sng">
              <a:solidFill>
                <a:srgbClr val="3E6EC2"/>
              </a:solidFill>
              <a:prstDash val="solid"/>
              <a:round/>
              <a:headEnd type="none" w="sm" len="sm"/>
              <a:tailEnd type="none" w="sm" len="sm"/>
            </a:ln>
          </p:spPr>
        </p:cxnSp>
        <p:cxnSp>
          <p:nvCxnSpPr>
            <p:cNvPr id="487" name="Google Shape;487;p40"/>
            <p:cNvCxnSpPr/>
            <p:nvPr/>
          </p:nvCxnSpPr>
          <p:spPr>
            <a:xfrm rot="10800000">
              <a:off x="1011771" y="2673064"/>
              <a:ext cx="1935600" cy="784800"/>
            </a:xfrm>
            <a:prstGeom prst="straightConnector1">
              <a:avLst/>
            </a:prstGeom>
            <a:noFill/>
            <a:ln w="9525" cap="flat" cmpd="sng">
              <a:solidFill>
                <a:srgbClr val="3E6EC2"/>
              </a:solidFill>
              <a:prstDash val="solid"/>
              <a:round/>
              <a:headEnd type="none" w="sm" len="sm"/>
              <a:tailEnd type="none" w="sm" len="sm"/>
            </a:ln>
          </p:spPr>
        </p:cxnSp>
        <p:cxnSp>
          <p:nvCxnSpPr>
            <p:cNvPr id="488" name="Google Shape;488;p40"/>
            <p:cNvCxnSpPr/>
            <p:nvPr/>
          </p:nvCxnSpPr>
          <p:spPr>
            <a:xfrm rot="10800000">
              <a:off x="944412" y="5085061"/>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489" name="Google Shape;489;p40"/>
            <p:cNvCxnSpPr/>
            <p:nvPr/>
          </p:nvCxnSpPr>
          <p:spPr>
            <a:xfrm rot="10800000" flipH="1">
              <a:off x="4798759" y="2503231"/>
              <a:ext cx="21300" cy="2499000"/>
            </a:xfrm>
            <a:prstGeom prst="straightConnector1">
              <a:avLst/>
            </a:prstGeom>
            <a:noFill/>
            <a:ln w="9525" cap="flat" cmpd="sng">
              <a:solidFill>
                <a:srgbClr val="3E6EC2"/>
              </a:solidFill>
              <a:prstDash val="solid"/>
              <a:round/>
              <a:headEnd type="none" w="sm" len="sm"/>
              <a:tailEnd type="none" w="sm" len="sm"/>
            </a:ln>
          </p:spPr>
        </p:cxnSp>
        <p:cxnSp>
          <p:nvCxnSpPr>
            <p:cNvPr id="490" name="Google Shape;490;p40"/>
            <p:cNvCxnSpPr/>
            <p:nvPr/>
          </p:nvCxnSpPr>
          <p:spPr>
            <a:xfrm rot="10800000">
              <a:off x="3376915" y="1918240"/>
              <a:ext cx="0" cy="2428200"/>
            </a:xfrm>
            <a:prstGeom prst="straightConnector1">
              <a:avLst/>
            </a:prstGeom>
            <a:noFill/>
            <a:ln w="9525" cap="flat" cmpd="sng">
              <a:solidFill>
                <a:srgbClr val="3E6EC2"/>
              </a:solidFill>
              <a:prstDash val="solid"/>
              <a:round/>
              <a:headEnd type="none" w="sm" len="sm"/>
              <a:tailEnd type="none" w="sm" len="sm"/>
            </a:ln>
          </p:spPr>
        </p:cxnSp>
        <p:cxnSp>
          <p:nvCxnSpPr>
            <p:cNvPr id="491" name="Google Shape;491;p40"/>
            <p:cNvCxnSpPr/>
            <p:nvPr/>
          </p:nvCxnSpPr>
          <p:spPr>
            <a:xfrm rot="10800000">
              <a:off x="4140881" y="2195480"/>
              <a:ext cx="0" cy="2511000"/>
            </a:xfrm>
            <a:prstGeom prst="straightConnector1">
              <a:avLst/>
            </a:prstGeom>
            <a:noFill/>
            <a:ln w="9525" cap="flat" cmpd="sng">
              <a:solidFill>
                <a:srgbClr val="3E6EC2"/>
              </a:solidFill>
              <a:prstDash val="solid"/>
              <a:round/>
              <a:headEnd type="none" w="sm" len="sm"/>
              <a:tailEnd type="none" w="sm" len="sm"/>
            </a:ln>
          </p:spPr>
        </p:cxnSp>
        <p:cxnSp>
          <p:nvCxnSpPr>
            <p:cNvPr id="492" name="Google Shape;492;p40"/>
            <p:cNvCxnSpPr/>
            <p:nvPr/>
          </p:nvCxnSpPr>
          <p:spPr>
            <a:xfrm rot="10800000">
              <a:off x="2884379" y="3307216"/>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493" name="Google Shape;493;p40"/>
            <p:cNvCxnSpPr/>
            <p:nvPr/>
          </p:nvCxnSpPr>
          <p:spPr>
            <a:xfrm rot="10800000">
              <a:off x="2915933" y="2474109"/>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494" name="Google Shape;494;p40"/>
            <p:cNvCxnSpPr/>
            <p:nvPr/>
          </p:nvCxnSpPr>
          <p:spPr>
            <a:xfrm rot="10800000">
              <a:off x="2915934" y="1718296"/>
              <a:ext cx="1935600" cy="784800"/>
            </a:xfrm>
            <a:prstGeom prst="straightConnector1">
              <a:avLst/>
            </a:prstGeom>
            <a:noFill/>
            <a:ln w="9525" cap="flat" cmpd="sng">
              <a:solidFill>
                <a:srgbClr val="3E6EC2"/>
              </a:solidFill>
              <a:prstDash val="solid"/>
              <a:round/>
              <a:headEnd type="none" w="sm" len="sm"/>
              <a:tailEnd type="none" w="sm" len="sm"/>
            </a:ln>
          </p:spPr>
        </p:cxnSp>
        <p:cxnSp>
          <p:nvCxnSpPr>
            <p:cNvPr id="495" name="Google Shape;495;p40"/>
            <p:cNvCxnSpPr/>
            <p:nvPr/>
          </p:nvCxnSpPr>
          <p:spPr>
            <a:xfrm flipH="1">
              <a:off x="971510" y="1718148"/>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496" name="Google Shape;496;p40"/>
            <p:cNvCxnSpPr/>
            <p:nvPr/>
          </p:nvCxnSpPr>
          <p:spPr>
            <a:xfrm flipH="1">
              <a:off x="2960934" y="2474232"/>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497" name="Google Shape;497;p40"/>
            <p:cNvCxnSpPr/>
            <p:nvPr/>
          </p:nvCxnSpPr>
          <p:spPr>
            <a:xfrm flipH="1">
              <a:off x="2929379" y="4980066"/>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498" name="Google Shape;498;p40"/>
            <p:cNvCxnSpPr/>
            <p:nvPr/>
          </p:nvCxnSpPr>
          <p:spPr>
            <a:xfrm flipH="1">
              <a:off x="2288769" y="4707431"/>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499" name="Google Shape;499;p40"/>
            <p:cNvCxnSpPr/>
            <p:nvPr/>
          </p:nvCxnSpPr>
          <p:spPr>
            <a:xfrm flipH="1">
              <a:off x="1486315" y="4355772"/>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500" name="Google Shape;500;p40"/>
            <p:cNvCxnSpPr/>
            <p:nvPr/>
          </p:nvCxnSpPr>
          <p:spPr>
            <a:xfrm rot="10800000">
              <a:off x="2195853" y="4441042"/>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501" name="Google Shape;501;p40"/>
            <p:cNvCxnSpPr/>
            <p:nvPr/>
          </p:nvCxnSpPr>
          <p:spPr>
            <a:xfrm rot="10800000">
              <a:off x="1619789" y="4739422"/>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502" name="Google Shape;502;p40"/>
            <p:cNvCxnSpPr/>
            <p:nvPr/>
          </p:nvCxnSpPr>
          <p:spPr>
            <a:xfrm flipH="1">
              <a:off x="971216" y="2502517"/>
              <a:ext cx="1944600" cy="975600"/>
            </a:xfrm>
            <a:prstGeom prst="straightConnector1">
              <a:avLst/>
            </a:prstGeom>
            <a:noFill/>
            <a:ln w="9525" cap="flat" cmpd="sng">
              <a:solidFill>
                <a:srgbClr val="3E6EC2"/>
              </a:solidFill>
              <a:prstDash val="solid"/>
              <a:round/>
              <a:headEnd type="none" w="sm" len="sm"/>
              <a:tailEnd type="none" w="sm" len="sm"/>
            </a:ln>
          </p:spPr>
        </p:cxnSp>
        <p:cxnSp>
          <p:nvCxnSpPr>
            <p:cNvPr id="503" name="Google Shape;503;p40"/>
            <p:cNvCxnSpPr/>
            <p:nvPr/>
          </p:nvCxnSpPr>
          <p:spPr>
            <a:xfrm flipH="1">
              <a:off x="944204" y="3297309"/>
              <a:ext cx="1890600" cy="954900"/>
            </a:xfrm>
            <a:prstGeom prst="straightConnector1">
              <a:avLst/>
            </a:prstGeom>
            <a:noFill/>
            <a:ln w="9525" cap="flat" cmpd="sng">
              <a:solidFill>
                <a:srgbClr val="3E6EC2"/>
              </a:solidFill>
              <a:prstDash val="solid"/>
              <a:round/>
              <a:headEnd type="none" w="sm" len="sm"/>
              <a:tailEnd type="none" w="sm" len="sm"/>
            </a:ln>
          </p:spPr>
        </p:cxnSp>
      </p:grpSp>
      <p:sp>
        <p:nvSpPr>
          <p:cNvPr id="504" name="Google Shape;504;p40"/>
          <p:cNvSpPr txBox="1"/>
          <p:nvPr/>
        </p:nvSpPr>
        <p:spPr>
          <a:xfrm>
            <a:off x="2492152" y="1619508"/>
            <a:ext cx="49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sits</a:t>
            </a:r>
            <a:endParaRPr sz="1400" b="0" i="0" u="none" strike="noStrike" cap="none">
              <a:solidFill>
                <a:srgbClr val="000000"/>
              </a:solidFill>
              <a:latin typeface="Arial"/>
              <a:ea typeface="Arial"/>
              <a:cs typeface="Arial"/>
              <a:sym typeface="Arial"/>
            </a:endParaRPr>
          </a:p>
        </p:txBody>
      </p:sp>
      <p:sp>
        <p:nvSpPr>
          <p:cNvPr id="505" name="Google Shape;505;p40"/>
          <p:cNvSpPr txBox="1"/>
          <p:nvPr/>
        </p:nvSpPr>
        <p:spPr>
          <a:xfrm>
            <a:off x="4480778" y="4278310"/>
            <a:ext cx="48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lies</a:t>
            </a:r>
            <a:endParaRPr sz="1400" b="0" i="0" u="none" strike="noStrike" cap="none">
              <a:solidFill>
                <a:srgbClr val="000000"/>
              </a:solidFill>
              <a:latin typeface="Arial"/>
              <a:ea typeface="Arial"/>
              <a:cs typeface="Arial"/>
              <a:sym typeface="Arial"/>
            </a:endParaRPr>
          </a:p>
        </p:txBody>
      </p:sp>
      <p:sp>
        <p:nvSpPr>
          <p:cNvPr id="506" name="Google Shape;506;p40"/>
          <p:cNvSpPr txBox="1"/>
          <p:nvPr/>
        </p:nvSpPr>
        <p:spPr>
          <a:xfrm>
            <a:off x="475929" y="4365104"/>
            <a:ext cx="543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cxnSp>
        <p:nvCxnSpPr>
          <p:cNvPr id="507" name="Google Shape;507;p40"/>
          <p:cNvCxnSpPr/>
          <p:nvPr/>
        </p:nvCxnSpPr>
        <p:spPr>
          <a:xfrm flipH="1">
            <a:off x="2188209" y="3807396"/>
            <a:ext cx="569400" cy="265200"/>
          </a:xfrm>
          <a:prstGeom prst="straightConnector1">
            <a:avLst/>
          </a:prstGeom>
          <a:noFill/>
          <a:ln w="31750" cap="flat" cmpd="sng">
            <a:solidFill>
              <a:srgbClr val="7F7F7F"/>
            </a:solidFill>
            <a:prstDash val="solid"/>
            <a:round/>
            <a:headEnd type="none" w="sm" len="sm"/>
            <a:tailEnd type="stealth" w="med" len="med"/>
          </a:ln>
        </p:spPr>
      </p:cxnSp>
      <p:cxnSp>
        <p:nvCxnSpPr>
          <p:cNvPr id="508" name="Google Shape;508;p40"/>
          <p:cNvCxnSpPr/>
          <p:nvPr/>
        </p:nvCxnSpPr>
        <p:spPr>
          <a:xfrm>
            <a:off x="2790975" y="3811800"/>
            <a:ext cx="16200" cy="944700"/>
          </a:xfrm>
          <a:prstGeom prst="straightConnector1">
            <a:avLst/>
          </a:prstGeom>
          <a:noFill/>
          <a:ln w="31750" cap="flat" cmpd="sng">
            <a:solidFill>
              <a:srgbClr val="7F7F7F"/>
            </a:solidFill>
            <a:prstDash val="solid"/>
            <a:round/>
            <a:headEnd type="none" w="sm" len="sm"/>
            <a:tailEnd type="stealth" w="med" len="med"/>
          </a:ln>
        </p:spPr>
      </p:cxnSp>
      <p:sp>
        <p:nvSpPr>
          <p:cNvPr id="509" name="Google Shape;509;p4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27</a:t>
            </a:fld>
            <a:endParaRPr/>
          </a:p>
        </p:txBody>
      </p:sp>
      <p:sp>
        <p:nvSpPr>
          <p:cNvPr id="510" name="Google Shape;510;p40"/>
          <p:cNvSpPr txBox="1">
            <a:spLocks noGrp="1"/>
          </p:cNvSpPr>
          <p:nvPr>
            <p:ph type="sldNum" idx="4294967295"/>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27</a:t>
            </a:fld>
            <a:endParaRPr/>
          </a:p>
        </p:txBody>
      </p:sp>
      <p:graphicFrame>
        <p:nvGraphicFramePr>
          <p:cNvPr id="511" name="Google Shape;511;p40"/>
          <p:cNvGraphicFramePr/>
          <p:nvPr/>
        </p:nvGraphicFramePr>
        <p:xfrm>
          <a:off x="5839524" y="2286810"/>
          <a:ext cx="5199150" cy="933910"/>
        </p:xfrm>
        <a:graphic>
          <a:graphicData uri="http://schemas.openxmlformats.org/drawingml/2006/table">
            <a:tbl>
              <a:tblPr firstRow="1" bandRow="1">
                <a:noFill/>
                <a:tableStyleId>{499A3F49-B3BD-435A-A0BC-53189D0257FB}</a:tableStyleId>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sz="1400" u="none" strike="noStrike" cap="none">
                          <a:solidFill>
                            <a:schemeClr val="dk1"/>
                          </a:solidFill>
                          <a:latin typeface="Calibri"/>
                          <a:ea typeface="Calibri"/>
                          <a:cs typeface="Calibri"/>
                          <a:sym typeface="Calibri"/>
                        </a:rPr>
                        <a:t>V</a:t>
                      </a:r>
                      <a:endParaRPr sz="1400"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the</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i="1" u="none" strike="noStrike" cap="none">
                          <a:solidFill>
                            <a:schemeClr val="dk1"/>
                          </a:solidFill>
                          <a:latin typeface="Calibri"/>
                          <a:ea typeface="Calibri"/>
                          <a:cs typeface="Calibri"/>
                          <a:sym typeface="Calibri"/>
                        </a:rPr>
                        <a:t>lies</a:t>
                      </a:r>
                      <a:endParaRPr sz="1400"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on</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mat</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floor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sits</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near</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1400" i="1" u="none" strike="noStrike" cap="none">
                          <a:solidFill>
                            <a:schemeClr val="dk1"/>
                          </a:solidFill>
                          <a:latin typeface="Calibri"/>
                          <a:ea typeface="Calibri"/>
                          <a:cs typeface="Calibri"/>
                          <a:sym typeface="Calibri"/>
                        </a:rPr>
                        <a:t>door</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solidFill>
                            <a:schemeClr val="dk1"/>
                          </a:solidFill>
                          <a:latin typeface="Calibri"/>
                          <a:ea typeface="Calibri"/>
                          <a:cs typeface="Calibri"/>
                          <a:sym typeface="Calibri"/>
                        </a:rPr>
                        <a:t>cat</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sz="1400" b="1" i="1" u="none" strike="noStrike" cap="none">
                          <a:latin typeface="Calibri"/>
                          <a:ea typeface="Calibri"/>
                          <a:cs typeface="Calibri"/>
                          <a:sym typeface="Calibri"/>
                        </a:rPr>
                        <a:t>dog</a:t>
                      </a:r>
                      <a:endParaRPr sz="1400" b="1"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E" sz="1400" u="none" strike="noStrike" cap="none"/>
                        <a:t>0</a:t>
                      </a:r>
                      <a:endParaRPr sz="1400" u="none" strike="noStrike" cap="none"/>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512" name="Google Shape;512;p40"/>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3" name="Google Shape;513;p40"/>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4" name="Google Shape;514;p40"/>
          <p:cNvSpPr/>
          <p:nvPr/>
        </p:nvSpPr>
        <p:spPr>
          <a:xfrm>
            <a:off x="6446475"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5" name="Google Shape;515;p40"/>
          <p:cNvSpPr/>
          <p:nvPr/>
        </p:nvSpPr>
        <p:spPr>
          <a:xfrm>
            <a:off x="70205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6" name="Google Shape;516;p40"/>
          <p:cNvSpPr/>
          <p:nvPr/>
        </p:nvSpPr>
        <p:spPr>
          <a:xfrm>
            <a:off x="93166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Similarity </a:t>
            </a:r>
            <a:endParaRPr/>
          </a:p>
        </p:txBody>
      </p:sp>
      <p:sp>
        <p:nvSpPr>
          <p:cNvPr id="522" name="Google Shape;522;p4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28</a:t>
            </a:fld>
            <a:endParaRPr/>
          </a:p>
        </p:txBody>
      </p:sp>
      <p:sp>
        <p:nvSpPr>
          <p:cNvPr id="523" name="Google Shape;523;p41"/>
          <p:cNvSpPr txBox="1">
            <a:spLocks noGrp="1"/>
          </p:cNvSpPr>
          <p:nvPr>
            <p:ph type="body" idx="1"/>
          </p:nvPr>
        </p:nvSpPr>
        <p:spPr>
          <a:xfrm>
            <a:off x="838200" y="1592425"/>
            <a:ext cx="11055900" cy="2835600"/>
          </a:xfrm>
          <a:prstGeom prst="rect">
            <a:avLst/>
          </a:prstGeom>
          <a:noFill/>
          <a:ln>
            <a:noFill/>
          </a:ln>
        </p:spPr>
        <p:txBody>
          <a:bodyPr spcFirstLastPara="1" wrap="square" lIns="91425" tIns="91425" rIns="91425" bIns="91425" anchor="t" anchorCtr="0">
            <a:noAutofit/>
          </a:bodyPr>
          <a:lstStyle/>
          <a:p>
            <a:pPr marL="0" marR="0" lvl="2" indent="0" algn="l" rtl="0">
              <a:lnSpc>
                <a:spcPct val="140000"/>
              </a:lnSpc>
              <a:spcBef>
                <a:spcPts val="600"/>
              </a:spcBef>
              <a:spcAft>
                <a:spcPts val="0"/>
              </a:spcAft>
              <a:buClr>
                <a:srgbClr val="3F3F3F"/>
              </a:buClr>
              <a:buSzPts val="2000"/>
              <a:buFont typeface="Arial"/>
              <a:buNone/>
            </a:pPr>
            <a:r>
              <a:rPr lang="en-IE" sz="2800"/>
              <a:t>Compute similarity of two words using their vector representations</a:t>
            </a:r>
            <a:endParaRPr sz="2800"/>
          </a:p>
          <a:p>
            <a:pPr marL="0" marR="0" lvl="2" indent="0" algn="l" rtl="0">
              <a:lnSpc>
                <a:spcPct val="140000"/>
              </a:lnSpc>
              <a:spcBef>
                <a:spcPts val="600"/>
              </a:spcBef>
              <a:spcAft>
                <a:spcPts val="0"/>
              </a:spcAft>
              <a:buClr>
                <a:srgbClr val="3F3F3F"/>
              </a:buClr>
              <a:buSzPts val="2000"/>
              <a:buFont typeface="Arial"/>
              <a:buNone/>
            </a:pPr>
            <a:r>
              <a:rPr lang="en-IE" sz="2800"/>
              <a:t>Compute cosine of angle between two vectors</a:t>
            </a:r>
            <a:endParaRPr sz="2800"/>
          </a:p>
          <a:p>
            <a:pPr marL="0" marR="0" lvl="2" indent="0" algn="l" rtl="0">
              <a:lnSpc>
                <a:spcPct val="140000"/>
              </a:lnSpc>
              <a:spcBef>
                <a:spcPts val="600"/>
              </a:spcBef>
              <a:spcAft>
                <a:spcPts val="600"/>
              </a:spcAft>
              <a:buClr>
                <a:srgbClr val="3F3F3F"/>
              </a:buClr>
              <a:buSzPts val="2000"/>
              <a:buFont typeface="Arial"/>
              <a:buNone/>
            </a:pPr>
            <a:r>
              <a:rPr lang="en-IE" sz="2800"/>
              <a:t>Cosine similarity (or ‘cosine distance’)</a:t>
            </a:r>
            <a:endParaRPr sz="2800"/>
          </a:p>
        </p:txBody>
      </p:sp>
      <p:pic>
        <p:nvPicPr>
          <p:cNvPr id="524" name="Google Shape;524;p41"/>
          <p:cNvPicPr preferRelativeResize="0"/>
          <p:nvPr/>
        </p:nvPicPr>
        <p:blipFill rotWithShape="1">
          <a:blip r:embed="rId3">
            <a:alphaModFix/>
          </a:blip>
          <a:srcRect l="32723" t="33079" r="35053" b="22946"/>
          <a:stretch/>
        </p:blipFill>
        <p:spPr>
          <a:xfrm>
            <a:off x="7906825" y="2766174"/>
            <a:ext cx="3965352" cy="3043799"/>
          </a:xfrm>
          <a:prstGeom prst="rect">
            <a:avLst/>
          </a:prstGeom>
          <a:noFill/>
          <a:ln>
            <a:noFill/>
          </a:ln>
        </p:spPr>
      </p:pic>
      <p:sp>
        <p:nvSpPr>
          <p:cNvPr id="525" name="Google Shape;525;p41"/>
          <p:cNvSpPr/>
          <p:nvPr/>
        </p:nvSpPr>
        <p:spPr>
          <a:xfrm>
            <a:off x="3984325" y="6135300"/>
            <a:ext cx="5031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1" u="none" strike="noStrike" cap="none">
                <a:solidFill>
                  <a:srgbClr val="000000"/>
                </a:solidFill>
                <a:latin typeface="Arial"/>
                <a:ea typeface="Arial"/>
                <a:cs typeface="Arial"/>
                <a:sym typeface="Arial"/>
              </a:rPr>
              <a:t>Image from </a:t>
            </a:r>
            <a:r>
              <a:rPr lang="en-IE" sz="1000" b="0" i="1" u="sng" strike="noStrike" cap="none">
                <a:solidFill>
                  <a:schemeClr val="hlink"/>
                </a:solidFill>
                <a:latin typeface="Arial"/>
                <a:ea typeface="Arial"/>
                <a:cs typeface="Arial"/>
                <a:sym typeface="Arial"/>
                <a:hlinkClick r:id="rId4"/>
              </a:rPr>
              <a:t>https://www.oreilly.com/library/view/statistics-for-machine</a:t>
            </a:r>
            <a:r>
              <a:rPr lang="en-IE" sz="1000" b="0" i="1" u="none" strike="noStrike" cap="none">
                <a:solidFill>
                  <a:srgbClr val="000000"/>
                </a:solidFill>
                <a:latin typeface="Arial"/>
                <a:ea typeface="Arial"/>
                <a:cs typeface="Arial"/>
                <a:sym typeface="Arial"/>
              </a:rPr>
              <a:t> </a:t>
            </a:r>
            <a:endParaRPr sz="1000" b="0" i="1"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Cosine Similarity </a:t>
            </a:r>
            <a:endParaRPr/>
          </a:p>
        </p:txBody>
      </p:sp>
      <p:sp>
        <p:nvSpPr>
          <p:cNvPr id="531" name="Google Shape;531;p4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29</a:t>
            </a:fld>
            <a:endParaRPr/>
          </a:p>
        </p:txBody>
      </p:sp>
      <p:pic>
        <p:nvPicPr>
          <p:cNvPr id="532" name="Google Shape;532;p42"/>
          <p:cNvPicPr preferRelativeResize="0"/>
          <p:nvPr/>
        </p:nvPicPr>
        <p:blipFill rotWithShape="1">
          <a:blip r:embed="rId3">
            <a:alphaModFix/>
          </a:blip>
          <a:srcRect r="8998"/>
          <a:stretch/>
        </p:blipFill>
        <p:spPr>
          <a:xfrm>
            <a:off x="6108550" y="110350"/>
            <a:ext cx="5997926" cy="2524125"/>
          </a:xfrm>
          <a:prstGeom prst="rect">
            <a:avLst/>
          </a:prstGeom>
          <a:noFill/>
          <a:ln>
            <a:noFill/>
          </a:ln>
        </p:spPr>
      </p:pic>
      <p:pic>
        <p:nvPicPr>
          <p:cNvPr id="533" name="Google Shape;533;p42"/>
          <p:cNvPicPr preferRelativeResize="0"/>
          <p:nvPr/>
        </p:nvPicPr>
        <p:blipFill rotWithShape="1">
          <a:blip r:embed="rId4">
            <a:alphaModFix/>
          </a:blip>
          <a:srcRect/>
          <a:stretch/>
        </p:blipFill>
        <p:spPr>
          <a:xfrm>
            <a:off x="234850" y="2413188"/>
            <a:ext cx="8839200" cy="1162050"/>
          </a:xfrm>
          <a:prstGeom prst="rect">
            <a:avLst/>
          </a:prstGeom>
          <a:noFill/>
          <a:ln>
            <a:noFill/>
          </a:ln>
        </p:spPr>
      </p:pic>
      <p:pic>
        <p:nvPicPr>
          <p:cNvPr id="534" name="Google Shape;534;p42"/>
          <p:cNvPicPr preferRelativeResize="0"/>
          <p:nvPr/>
        </p:nvPicPr>
        <p:blipFill rotWithShape="1">
          <a:blip r:embed="rId5">
            <a:alphaModFix/>
          </a:blip>
          <a:srcRect/>
          <a:stretch/>
        </p:blipFill>
        <p:spPr>
          <a:xfrm>
            <a:off x="179550" y="4135763"/>
            <a:ext cx="2200275" cy="1657350"/>
          </a:xfrm>
          <a:prstGeom prst="rect">
            <a:avLst/>
          </a:prstGeom>
          <a:noFill/>
          <a:ln>
            <a:noFill/>
          </a:ln>
        </p:spPr>
      </p:pic>
      <p:pic>
        <p:nvPicPr>
          <p:cNvPr id="535" name="Google Shape;535;p42"/>
          <p:cNvPicPr preferRelativeResize="0"/>
          <p:nvPr/>
        </p:nvPicPr>
        <p:blipFill rotWithShape="1">
          <a:blip r:embed="rId6">
            <a:alphaModFix/>
          </a:blip>
          <a:srcRect/>
          <a:stretch/>
        </p:blipFill>
        <p:spPr>
          <a:xfrm>
            <a:off x="2699900" y="4753313"/>
            <a:ext cx="1943100" cy="647700"/>
          </a:xfrm>
          <a:prstGeom prst="rect">
            <a:avLst/>
          </a:prstGeom>
          <a:noFill/>
          <a:ln>
            <a:noFill/>
          </a:ln>
        </p:spPr>
      </p:pic>
      <p:sp>
        <p:nvSpPr>
          <p:cNvPr id="536" name="Google Shape;536;p42"/>
          <p:cNvSpPr txBox="1"/>
          <p:nvPr/>
        </p:nvSpPr>
        <p:spPr>
          <a:xfrm>
            <a:off x="3945675" y="3575250"/>
            <a:ext cx="5598000" cy="52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IE" sz="2400" b="0" i="1" u="none" strike="noStrike" cap="none">
                <a:solidFill>
                  <a:srgbClr val="000000"/>
                </a:solidFill>
                <a:latin typeface="Times New Roman"/>
                <a:ea typeface="Times New Roman"/>
                <a:cs typeface="Times New Roman"/>
                <a:sym typeface="Times New Roman"/>
              </a:rPr>
              <a:t>v</a:t>
            </a:r>
            <a:r>
              <a:rPr lang="en-IE" sz="2400" b="0" i="1" u="none" strike="noStrike" cap="none" baseline="-25000">
                <a:solidFill>
                  <a:srgbClr val="000000"/>
                </a:solidFill>
                <a:latin typeface="Times New Roman"/>
                <a:ea typeface="Times New Roman"/>
                <a:cs typeface="Times New Roman"/>
                <a:sym typeface="Times New Roman"/>
              </a:rPr>
              <a:t>i</a:t>
            </a:r>
            <a:r>
              <a:rPr lang="en-IE" sz="2400" b="0" i="1" u="none" strike="noStrike" cap="none">
                <a:solidFill>
                  <a:srgbClr val="000000"/>
                </a:solidFill>
                <a:latin typeface="Times New Roman"/>
                <a:ea typeface="Times New Roman"/>
                <a:cs typeface="Times New Roman"/>
                <a:sym typeface="Times New Roman"/>
              </a:rPr>
              <a:t> w</a:t>
            </a:r>
            <a:r>
              <a:rPr lang="en-IE" sz="2400" b="0" i="1" u="none" strike="noStrike" cap="none" baseline="-25000">
                <a:solidFill>
                  <a:srgbClr val="000000"/>
                </a:solidFill>
                <a:latin typeface="Times New Roman"/>
                <a:ea typeface="Times New Roman"/>
                <a:cs typeface="Times New Roman"/>
                <a:sym typeface="Times New Roman"/>
              </a:rPr>
              <a:t>i</a:t>
            </a:r>
            <a:r>
              <a:rPr lang="en-IE" sz="2400" b="0" i="1" u="none" strike="noStrike" cap="none">
                <a:solidFill>
                  <a:srgbClr val="000000"/>
                </a:solidFill>
                <a:latin typeface="Times New Roman"/>
                <a:ea typeface="Times New Roman"/>
                <a:cs typeface="Times New Roman"/>
                <a:sym typeface="Times New Roman"/>
              </a:rPr>
              <a:t>  is the count for word v,w in context i</a:t>
            </a:r>
            <a:endParaRPr sz="2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Objectives</a:t>
            </a:r>
            <a:endParaRPr sz="4400" b="0" i="0" u="none" strike="noStrike" cap="none">
              <a:solidFill>
                <a:srgbClr val="75114A"/>
              </a:solidFill>
              <a:latin typeface="Calibri"/>
              <a:ea typeface="Calibri"/>
              <a:cs typeface="Calibri"/>
              <a:sym typeface="Calibri"/>
            </a:endParaRPr>
          </a:p>
        </p:txBody>
      </p:sp>
      <p:sp>
        <p:nvSpPr>
          <p:cNvPr id="244" name="Google Shape;244;p15"/>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AutoNum type="arabicPeriod"/>
            </a:pPr>
            <a:r>
              <a:rPr lang="en-IE" sz="2400">
                <a:solidFill>
                  <a:srgbClr val="000000"/>
                </a:solidFill>
              </a:rPr>
              <a:t>Understand the distributional (vector space) model for NLP </a:t>
            </a:r>
            <a:endParaRPr sz="2400">
              <a:solidFill>
                <a:srgbClr val="000000"/>
              </a:solidFill>
            </a:endParaRPr>
          </a:p>
          <a:p>
            <a:pPr marL="457200" marR="0" lvl="0" indent="-381000" algn="l" rtl="0">
              <a:lnSpc>
                <a:spcPct val="115000"/>
              </a:lnSpc>
              <a:spcBef>
                <a:spcPts val="0"/>
              </a:spcBef>
              <a:spcAft>
                <a:spcPts val="0"/>
              </a:spcAft>
              <a:buClr>
                <a:srgbClr val="000000"/>
              </a:buClr>
              <a:buSzPts val="2400"/>
              <a:buAutoNum type="arabicPeriod"/>
            </a:pPr>
            <a:r>
              <a:rPr lang="en-IE" sz="2400">
                <a:solidFill>
                  <a:srgbClr val="000000"/>
                </a:solidFill>
              </a:rPr>
              <a:t>Learn how to construct and use word vectors in semantic similarity</a:t>
            </a:r>
            <a:endParaRPr sz="2400">
              <a:solidFill>
                <a:srgbClr val="000000"/>
              </a:solidFill>
            </a:endParaRPr>
          </a:p>
          <a:p>
            <a:pPr marL="457200" marR="0" lvl="0" indent="-381000" algn="l" rtl="0">
              <a:lnSpc>
                <a:spcPct val="115000"/>
              </a:lnSpc>
              <a:spcBef>
                <a:spcPts val="0"/>
              </a:spcBef>
              <a:spcAft>
                <a:spcPts val="0"/>
              </a:spcAft>
              <a:buClr>
                <a:srgbClr val="000000"/>
              </a:buClr>
              <a:buSzPts val="2400"/>
              <a:buAutoNum type="arabicPeriod"/>
            </a:pPr>
            <a:r>
              <a:rPr lang="en-IE" sz="2400">
                <a:solidFill>
                  <a:srgbClr val="000000"/>
                </a:solidFill>
              </a:rPr>
              <a:t>Insight into use of linguistic context in constructing word vectors</a:t>
            </a:r>
            <a:endParaRPr sz="2400">
              <a:solidFill>
                <a:srgbClr val="000000"/>
              </a:solidFill>
            </a:endParaRPr>
          </a:p>
          <a:p>
            <a:pPr marL="457200" marR="0" lvl="0" indent="-381000" algn="l" rtl="0">
              <a:lnSpc>
                <a:spcPct val="115000"/>
              </a:lnSpc>
              <a:spcBef>
                <a:spcPts val="0"/>
              </a:spcBef>
              <a:spcAft>
                <a:spcPts val="0"/>
              </a:spcAft>
              <a:buClr>
                <a:srgbClr val="000000"/>
              </a:buClr>
              <a:buSzPts val="2400"/>
              <a:buAutoNum type="arabicPeriod"/>
            </a:pPr>
            <a:r>
              <a:rPr lang="en-IE" sz="2400">
                <a:solidFill>
                  <a:srgbClr val="000000"/>
                </a:solidFill>
              </a:rPr>
              <a:t>Introduction to word embeddings </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
        <p:nvSpPr>
          <p:cNvPr id="245" name="Google Shape;245;p15"/>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Cosine Similarity - Example</a:t>
            </a:r>
            <a:endParaRPr/>
          </a:p>
        </p:txBody>
      </p:sp>
      <p:sp>
        <p:nvSpPr>
          <p:cNvPr id="542" name="Google Shape;542;p43"/>
          <p:cNvSpPr txBox="1"/>
          <p:nvPr/>
        </p:nvSpPr>
        <p:spPr>
          <a:xfrm>
            <a:off x="983424" y="1554600"/>
            <a:ext cx="6839100" cy="1486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cos (cat, dog) </a:t>
            </a:r>
            <a:r>
              <a:rPr lang="en-IE" sz="2000" b="0" i="1" u="none" strike="noStrike" cap="none" dirty="0">
                <a:solidFill>
                  <a:schemeClr val="dk1"/>
                </a:solidFill>
                <a:latin typeface="Calibri"/>
                <a:ea typeface="Calibri"/>
                <a:cs typeface="Calibri"/>
                <a:sym typeface="Calibri"/>
              </a:rPr>
              <a:t>	= 15+1+1+0+0 / (√ 25+1+1+1+0 * √ 9+1+1+0+1)</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 17 / (√ 28 * √ 12 ) </a:t>
            </a:r>
            <a:endParaRPr sz="2000" b="0" i="1" u="none" strike="noStrike" cap="none" dirty="0">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17 / (5.29 * 3.46)	</a:t>
            </a:r>
            <a:endParaRPr sz="2000" b="0" i="1" u="none" strike="noStrike" cap="none" dirty="0">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 0.93</a:t>
            </a:r>
            <a:endParaRPr sz="2000" b="1" i="1" u="none" strike="noStrike" cap="none" dirty="0">
              <a:solidFill>
                <a:schemeClr val="dk1"/>
              </a:solidFill>
              <a:latin typeface="Calibri"/>
              <a:ea typeface="Calibri"/>
              <a:cs typeface="Calibri"/>
              <a:sym typeface="Calibri"/>
            </a:endParaRPr>
          </a:p>
        </p:txBody>
      </p:sp>
      <p:sp>
        <p:nvSpPr>
          <p:cNvPr id="543" name="Google Shape;543;p43"/>
          <p:cNvSpPr txBox="1"/>
          <p:nvPr/>
        </p:nvSpPr>
        <p:spPr>
          <a:xfrm>
            <a:off x="983425" y="300190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cos (cat, child) </a:t>
            </a:r>
            <a:r>
              <a:rPr lang="en-IE" sz="2000" b="0" i="1" u="none" strike="noStrike" cap="none" dirty="0">
                <a:solidFill>
                  <a:schemeClr val="dk1"/>
                </a:solidFill>
                <a:latin typeface="Calibri"/>
                <a:ea typeface="Calibri"/>
                <a:cs typeface="Calibri"/>
                <a:sym typeface="Calibri"/>
              </a:rPr>
              <a:t>	= 15+1+1+0+0 / (√ 25+1+1+1+0 * √ 9+1+1+0+1)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 17 / (√ 28 * √ 12) </a:t>
            </a:r>
            <a:endParaRPr sz="2000" b="0" i="1" u="none" strike="noStrike" cap="none" dirty="0">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17 / (5.29 * 3.46)	</a:t>
            </a:r>
            <a:endParaRPr sz="2000" b="0" i="1" u="none" strike="noStrike" cap="none" dirty="0">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 0.93</a:t>
            </a:r>
            <a:endParaRPr sz="2000" b="1" i="1" u="none" strike="noStrike" cap="none" dirty="0">
              <a:solidFill>
                <a:schemeClr val="dk1"/>
              </a:solidFill>
              <a:latin typeface="Calibri"/>
              <a:ea typeface="Calibri"/>
              <a:cs typeface="Calibri"/>
              <a:sym typeface="Calibri"/>
            </a:endParaRPr>
          </a:p>
        </p:txBody>
      </p:sp>
      <p:sp>
        <p:nvSpPr>
          <p:cNvPr id="544" name="Google Shape;544;p43"/>
          <p:cNvSpPr txBox="1"/>
          <p:nvPr/>
        </p:nvSpPr>
        <p:spPr>
          <a:xfrm>
            <a:off x="983425" y="448915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cos (dog, child) </a:t>
            </a:r>
            <a:r>
              <a:rPr lang="en-IE" sz="2000" b="0" i="1" u="none" strike="noStrike" cap="none" dirty="0">
                <a:solidFill>
                  <a:schemeClr val="dk1"/>
                </a:solidFill>
                <a:latin typeface="Calibri"/>
                <a:ea typeface="Calibri"/>
                <a:cs typeface="Calibri"/>
                <a:sym typeface="Calibri"/>
              </a:rPr>
              <a:t>	= 9+1+1+0+1 / (√ 9+1+1+0+1 * √ 9+1+1+0+1)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 12 / (√ 12 * √ 12) </a:t>
            </a:r>
            <a:endParaRPr sz="2000" b="0" i="1" u="none" strike="noStrike" cap="none" dirty="0">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dirty="0">
                <a:solidFill>
                  <a:schemeClr val="dk1"/>
                </a:solidFill>
                <a:latin typeface="Calibri"/>
                <a:ea typeface="Calibri"/>
                <a:cs typeface="Calibri"/>
                <a:sym typeface="Calibri"/>
              </a:rPr>
              <a:t>= 12 / (3.46 * 3.46)	</a:t>
            </a:r>
            <a:endParaRPr sz="2000" b="0" i="1" u="none" strike="noStrike" cap="none" dirty="0">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u="none" strike="noStrike" cap="none" dirty="0">
                <a:solidFill>
                  <a:schemeClr val="dk1"/>
                </a:solidFill>
                <a:latin typeface="Calibri"/>
                <a:ea typeface="Calibri"/>
                <a:cs typeface="Calibri"/>
                <a:sym typeface="Calibri"/>
              </a:rPr>
              <a:t>= 1.00</a:t>
            </a:r>
            <a:endParaRPr sz="2000" b="1" i="1" u="none" strike="noStrike" cap="none" dirty="0">
              <a:solidFill>
                <a:schemeClr val="dk1"/>
              </a:solidFill>
              <a:latin typeface="Calibri"/>
              <a:ea typeface="Calibri"/>
              <a:cs typeface="Calibri"/>
              <a:sym typeface="Calibri"/>
            </a:endParaRPr>
          </a:p>
        </p:txBody>
      </p:sp>
      <p:graphicFrame>
        <p:nvGraphicFramePr>
          <p:cNvPr id="545" name="Google Shape;545;p43"/>
          <p:cNvGraphicFramePr/>
          <p:nvPr/>
        </p:nvGraphicFramePr>
        <p:xfrm>
          <a:off x="8129665" y="365127"/>
          <a:ext cx="3651150" cy="914430"/>
        </p:xfrm>
        <a:graphic>
          <a:graphicData uri="http://schemas.openxmlformats.org/drawingml/2006/table">
            <a:tbl>
              <a:tblPr firstRow="1" bandRow="1">
                <a:noFill/>
                <a:tableStyleId>{499A3F49-B3BD-435A-A0BC-53189D0257FB}</a:tableStyleId>
              </a:tblPr>
              <a:tblGrid>
                <a:gridCol w="608525">
                  <a:extLst>
                    <a:ext uri="{9D8B030D-6E8A-4147-A177-3AD203B41FA5}">
                      <a16:colId xmlns:a16="http://schemas.microsoft.com/office/drawing/2014/main" val="20000"/>
                    </a:ext>
                  </a:extLst>
                </a:gridCol>
                <a:gridCol w="608525">
                  <a:extLst>
                    <a:ext uri="{9D8B030D-6E8A-4147-A177-3AD203B41FA5}">
                      <a16:colId xmlns:a16="http://schemas.microsoft.com/office/drawing/2014/main" val="20001"/>
                    </a:ext>
                  </a:extLst>
                </a:gridCol>
                <a:gridCol w="608525">
                  <a:extLst>
                    <a:ext uri="{9D8B030D-6E8A-4147-A177-3AD203B41FA5}">
                      <a16:colId xmlns:a16="http://schemas.microsoft.com/office/drawing/2014/main" val="20002"/>
                    </a:ext>
                  </a:extLst>
                </a:gridCol>
                <a:gridCol w="608525">
                  <a:extLst>
                    <a:ext uri="{9D8B030D-6E8A-4147-A177-3AD203B41FA5}">
                      <a16:colId xmlns:a16="http://schemas.microsoft.com/office/drawing/2014/main" val="20003"/>
                    </a:ext>
                  </a:extLst>
                </a:gridCol>
                <a:gridCol w="608525">
                  <a:extLst>
                    <a:ext uri="{9D8B030D-6E8A-4147-A177-3AD203B41FA5}">
                      <a16:colId xmlns:a16="http://schemas.microsoft.com/office/drawing/2014/main" val="20004"/>
                    </a:ext>
                  </a:extLst>
                </a:gridCol>
                <a:gridCol w="608525">
                  <a:extLst>
                    <a:ext uri="{9D8B030D-6E8A-4147-A177-3AD203B41FA5}">
                      <a16:colId xmlns:a16="http://schemas.microsoft.com/office/drawing/2014/main" val="20005"/>
                    </a:ext>
                  </a:extLst>
                </a:gridCol>
              </a:tblGrid>
              <a:tr h="188450">
                <a:tc>
                  <a:txBody>
                    <a:bodyPr/>
                    <a:lstStyle/>
                    <a:p>
                      <a:pPr marL="0" marR="0" lvl="0" indent="0" algn="l" rtl="0">
                        <a:lnSpc>
                          <a:spcPct val="100000"/>
                        </a:lnSpc>
                        <a:spcBef>
                          <a:spcPts val="0"/>
                        </a:spcBef>
                        <a:spcAft>
                          <a:spcPts val="0"/>
                        </a:spcAft>
                        <a:buClr>
                          <a:srgbClr val="000000"/>
                        </a:buClr>
                        <a:buSzPts val="2000"/>
                        <a:buFont typeface="Arial"/>
                        <a:buNone/>
                      </a:pPr>
                      <a:r>
                        <a:rPr lang="en-IE" sz="1400" b="1" i="1" u="none" strike="noStrike" cap="none">
                          <a:solidFill>
                            <a:schemeClr val="dk1"/>
                          </a:solidFill>
                          <a:latin typeface="Calibri"/>
                          <a:ea typeface="Calibri"/>
                          <a:cs typeface="Calibri"/>
                          <a:sym typeface="Calibri"/>
                        </a:rPr>
                        <a:t>cat</a:t>
                      </a:r>
                      <a:endParaRPr sz="1400"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b="0" u="none" strike="noStrike" cap="none">
                          <a:solidFill>
                            <a:schemeClr val="dk1"/>
                          </a:solidFill>
                          <a:latin typeface="Calibri"/>
                          <a:ea typeface="Calibri"/>
                          <a:cs typeface="Calibri"/>
                          <a:sym typeface="Calibri"/>
                        </a:rPr>
                        <a:t>5</a:t>
                      </a:r>
                      <a:endParaRPr sz="1400"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b="0" u="none" strike="noStrike" cap="none">
                          <a:solidFill>
                            <a:schemeClr val="dk1"/>
                          </a:solidFill>
                          <a:latin typeface="Calibri"/>
                          <a:ea typeface="Calibri"/>
                          <a:cs typeface="Calibri"/>
                          <a:sym typeface="Calibri"/>
                        </a:rPr>
                        <a:t>1</a:t>
                      </a:r>
                      <a:endParaRPr sz="1400"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b="0" u="none" strike="noStrike" cap="none">
                          <a:solidFill>
                            <a:schemeClr val="dk1"/>
                          </a:solidFill>
                          <a:latin typeface="Calibri"/>
                          <a:ea typeface="Calibri"/>
                          <a:cs typeface="Calibri"/>
                          <a:sym typeface="Calibri"/>
                        </a:rPr>
                        <a:t>1</a:t>
                      </a:r>
                      <a:endParaRPr sz="1400"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b="0" u="none" strike="noStrike" cap="none">
                          <a:solidFill>
                            <a:schemeClr val="dk1"/>
                          </a:solidFill>
                          <a:latin typeface="Calibri"/>
                          <a:ea typeface="Calibri"/>
                          <a:cs typeface="Calibri"/>
                          <a:sym typeface="Calibri"/>
                        </a:rPr>
                        <a:t>1</a:t>
                      </a:r>
                      <a:endParaRPr sz="1400"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b="0" u="none" strike="noStrike" cap="none">
                          <a:solidFill>
                            <a:schemeClr val="dk1"/>
                          </a:solidFill>
                          <a:latin typeface="Calibri"/>
                          <a:ea typeface="Calibri"/>
                          <a:cs typeface="Calibri"/>
                          <a:sym typeface="Calibri"/>
                        </a:rPr>
                        <a:t>0</a:t>
                      </a:r>
                      <a:endParaRPr sz="1400" b="0"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0"/>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sz="1400" b="1" i="1" u="none" strike="noStrike" cap="none">
                          <a:solidFill>
                            <a:schemeClr val="dk1"/>
                          </a:solidFill>
                          <a:latin typeface="Calibri"/>
                          <a:ea typeface="Calibri"/>
                          <a:cs typeface="Calibri"/>
                          <a:sym typeface="Calibri"/>
                        </a:rPr>
                        <a:t>dog</a:t>
                      </a:r>
                      <a:endParaRPr sz="1400"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0</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1"/>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sz="1400" b="1" i="1" u="none" strike="noStrike" cap="none">
                          <a:solidFill>
                            <a:schemeClr val="dk1"/>
                          </a:solidFill>
                          <a:latin typeface="Calibri"/>
                          <a:ea typeface="Calibri"/>
                          <a:cs typeface="Calibri"/>
                          <a:sym typeface="Calibri"/>
                        </a:rPr>
                        <a:t>child</a:t>
                      </a:r>
                      <a:endParaRPr sz="1400"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0</a:t>
                      </a:r>
                      <a:endParaRPr sz="140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1400" u="none" strike="noStrike" cap="none">
                          <a:solidFill>
                            <a:schemeClr val="dk1"/>
                          </a:solidFill>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2"/>
                  </a:ext>
                </a:extLst>
              </a:tr>
            </a:tbl>
          </a:graphicData>
        </a:graphic>
      </p:graphicFrame>
      <p:sp>
        <p:nvSpPr>
          <p:cNvPr id="546" name="Google Shape;546;p4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4"/>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6600"/>
              <a:buFont typeface="Calibri"/>
              <a:buNone/>
            </a:pPr>
            <a:r>
              <a:rPr lang="en-IE"/>
              <a:t>Buzz Groups</a:t>
            </a:r>
            <a:endParaRPr/>
          </a:p>
        </p:txBody>
      </p:sp>
      <p:sp>
        <p:nvSpPr>
          <p:cNvPr id="552" name="Google Shape;552;p44"/>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lt1"/>
              </a:buClr>
              <a:buSzPts val="3000"/>
              <a:buFont typeface="Arial"/>
              <a:buNone/>
            </a:pPr>
            <a:r>
              <a:rPr lang="en-IE"/>
              <a:t>What does it actually mean when two words are ‘similar’?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 Similarity &amp; Relatedness </a:t>
            </a:r>
            <a:endParaRPr/>
          </a:p>
        </p:txBody>
      </p:sp>
      <p:sp>
        <p:nvSpPr>
          <p:cNvPr id="558" name="Google Shape;558;p45"/>
          <p:cNvSpPr/>
          <p:nvPr/>
        </p:nvSpPr>
        <p:spPr>
          <a:xfrm>
            <a:off x="4233225" y="6135300"/>
            <a:ext cx="49050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000" b="0" i="1" u="none" strike="noStrike" cap="none">
                <a:solidFill>
                  <a:srgbClr val="000000"/>
                </a:solidFill>
                <a:latin typeface="Arial"/>
                <a:ea typeface="Arial"/>
                <a:cs typeface="Arial"/>
                <a:sym typeface="Arial"/>
              </a:rPr>
              <a:t>Example from </a:t>
            </a:r>
            <a:r>
              <a:rPr lang="en-IE" sz="1000" b="0" i="1" u="sng" strike="noStrike" cap="none">
                <a:solidFill>
                  <a:schemeClr val="hlink"/>
                </a:solidFill>
                <a:latin typeface="Arial"/>
                <a:ea typeface="Arial"/>
                <a:cs typeface="Arial"/>
                <a:sym typeface="Arial"/>
                <a:hlinkClick r:id="rId3"/>
              </a:rPr>
              <a:t>http://disi.unitn.it/~bernardi/Courses/CL/Slides/ds_semantics.pdf</a:t>
            </a:r>
            <a:r>
              <a:rPr lang="en-IE" sz="1000" b="0" i="1"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pic>
        <p:nvPicPr>
          <p:cNvPr id="559" name="Google Shape;559;p45"/>
          <p:cNvPicPr preferRelativeResize="0"/>
          <p:nvPr/>
        </p:nvPicPr>
        <p:blipFill rotWithShape="1">
          <a:blip r:embed="rId4">
            <a:alphaModFix/>
          </a:blip>
          <a:srcRect l="35696" t="35074" r="25089" b="18121"/>
          <a:stretch/>
        </p:blipFill>
        <p:spPr>
          <a:xfrm>
            <a:off x="5154450" y="1315225"/>
            <a:ext cx="6859051" cy="4605374"/>
          </a:xfrm>
          <a:prstGeom prst="rect">
            <a:avLst/>
          </a:prstGeom>
          <a:noFill/>
          <a:ln>
            <a:noFill/>
          </a:ln>
        </p:spPr>
      </p:pic>
      <p:sp>
        <p:nvSpPr>
          <p:cNvPr id="560" name="Google Shape;560;p45"/>
          <p:cNvSpPr txBox="1">
            <a:spLocks noGrp="1"/>
          </p:cNvSpPr>
          <p:nvPr>
            <p:ph type="body" idx="1"/>
          </p:nvPr>
        </p:nvSpPr>
        <p:spPr>
          <a:xfrm>
            <a:off x="838200" y="1524963"/>
            <a:ext cx="4316100" cy="1747500"/>
          </a:xfrm>
          <a:prstGeom prst="rect">
            <a:avLst/>
          </a:prstGeom>
          <a:noFill/>
          <a:ln>
            <a:noFill/>
          </a:ln>
        </p:spPr>
        <p:txBody>
          <a:bodyPr spcFirstLastPara="1" wrap="square" lIns="91425" tIns="91425" rIns="91425" bIns="91425" anchor="t" anchorCtr="0">
            <a:noAutofit/>
          </a:bodyPr>
          <a:lstStyle/>
          <a:p>
            <a:pPr marL="0" marR="0" lvl="2" indent="0" algn="l" rtl="0">
              <a:lnSpc>
                <a:spcPct val="100000"/>
              </a:lnSpc>
              <a:spcBef>
                <a:spcPts val="0"/>
              </a:spcBef>
              <a:spcAft>
                <a:spcPts val="0"/>
              </a:spcAft>
              <a:buClr>
                <a:srgbClr val="3F3F3F"/>
              </a:buClr>
              <a:buSzPts val="2000"/>
              <a:buFont typeface="Arial"/>
              <a:buNone/>
            </a:pPr>
            <a:r>
              <a:rPr lang="en-IE" sz="2400"/>
              <a:t>Similarity of </a:t>
            </a:r>
            <a:r>
              <a:rPr lang="en-IE" sz="2400" i="1"/>
              <a:t>cat </a:t>
            </a:r>
            <a:r>
              <a:rPr lang="en-IE" sz="2400"/>
              <a:t>to other words in the British National Corpus</a:t>
            </a:r>
            <a:endParaRPr sz="2400"/>
          </a:p>
          <a:p>
            <a:pPr marL="0" marR="0" lvl="2" indent="0" algn="l" rtl="0">
              <a:lnSpc>
                <a:spcPct val="100000"/>
              </a:lnSpc>
              <a:spcBef>
                <a:spcPts val="600"/>
              </a:spcBef>
              <a:spcAft>
                <a:spcPts val="600"/>
              </a:spcAft>
              <a:buClr>
                <a:srgbClr val="3F3F3F"/>
              </a:buClr>
              <a:buSzPts val="2000"/>
              <a:buFont typeface="Arial"/>
              <a:buNone/>
            </a:pPr>
            <a:r>
              <a:rPr lang="en-IE" sz="2400"/>
              <a:t>Notice ‘relatedness’ instead of ‘similarity’ in many cases</a:t>
            </a:r>
            <a:endParaRPr sz="2400"/>
          </a:p>
        </p:txBody>
      </p:sp>
      <p:sp>
        <p:nvSpPr>
          <p:cNvPr id="561" name="Google Shape;561;p45"/>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Visualizing Word Similarity </a:t>
            </a:r>
            <a:endParaRPr/>
          </a:p>
        </p:txBody>
      </p:sp>
      <p:sp>
        <p:nvSpPr>
          <p:cNvPr id="567" name="Google Shape;567;p46"/>
          <p:cNvSpPr/>
          <p:nvPr/>
        </p:nvSpPr>
        <p:spPr>
          <a:xfrm>
            <a:off x="3954475" y="6080870"/>
            <a:ext cx="3765900" cy="55941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000" b="0" i="1" u="sng" strike="noStrike" cap="none" dirty="0">
                <a:solidFill>
                  <a:schemeClr val="hlink"/>
                </a:solidFill>
                <a:latin typeface="Arial"/>
                <a:ea typeface="Arial"/>
                <a:cs typeface="Arial"/>
                <a:sym typeface="Arial"/>
                <a:hlinkClick r:id="rId3"/>
              </a:rPr>
              <a:t>https://en.wikipedia.org/wiki/Principal_component_analysis</a:t>
            </a:r>
            <a:endParaRPr lang="en-IE" sz="1000" b="0" i="1" u="sng" strike="noStrike" cap="none" dirty="0">
              <a:solidFill>
                <a:schemeClr val="hlink"/>
              </a:solidFill>
              <a:latin typeface="Arial"/>
              <a:ea typeface="Arial"/>
              <a:cs typeface="Arial"/>
              <a:sym typeface="Arial"/>
            </a:endParaRPr>
          </a:p>
        </p:txBody>
      </p:sp>
      <p:pic>
        <p:nvPicPr>
          <p:cNvPr id="568" name="Google Shape;568;p46"/>
          <p:cNvPicPr preferRelativeResize="0"/>
          <p:nvPr/>
        </p:nvPicPr>
        <p:blipFill rotWithShape="1">
          <a:blip r:embed="rId4">
            <a:alphaModFix/>
          </a:blip>
          <a:srcRect l="23976" t="27186" r="27240" b="18365"/>
          <a:stretch/>
        </p:blipFill>
        <p:spPr>
          <a:xfrm>
            <a:off x="5500875" y="1677375"/>
            <a:ext cx="6548501" cy="4111301"/>
          </a:xfrm>
          <a:prstGeom prst="rect">
            <a:avLst/>
          </a:prstGeom>
          <a:noFill/>
          <a:ln>
            <a:noFill/>
          </a:ln>
        </p:spPr>
      </p:pic>
      <p:sp>
        <p:nvSpPr>
          <p:cNvPr id="569" name="Google Shape;569;p46"/>
          <p:cNvSpPr txBox="1">
            <a:spLocks noGrp="1"/>
          </p:cNvSpPr>
          <p:nvPr>
            <p:ph type="body" idx="1"/>
          </p:nvPr>
        </p:nvSpPr>
        <p:spPr>
          <a:xfrm>
            <a:off x="838200" y="1524975"/>
            <a:ext cx="4656900" cy="17475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0"/>
              </a:spcBef>
              <a:spcAft>
                <a:spcPts val="0"/>
              </a:spcAft>
              <a:buClr>
                <a:srgbClr val="3F3F3F"/>
              </a:buClr>
              <a:buSzPts val="2000"/>
              <a:buFont typeface="Arial"/>
              <a:buNone/>
            </a:pPr>
            <a:r>
              <a:rPr lang="en-IE" sz="2400"/>
              <a:t>Principal Component Analysis (PCA) to project into 2D space</a:t>
            </a:r>
            <a:endParaRPr sz="2400"/>
          </a:p>
          <a:p>
            <a:pPr marL="0" marR="0" lvl="2" indent="0" algn="l" rtl="0">
              <a:lnSpc>
                <a:spcPct val="100000"/>
              </a:lnSpc>
              <a:spcBef>
                <a:spcPts val="600"/>
              </a:spcBef>
              <a:spcAft>
                <a:spcPts val="600"/>
              </a:spcAft>
              <a:buClr>
                <a:srgbClr val="3F3F3F"/>
              </a:buClr>
              <a:buSzPts val="2000"/>
              <a:buFont typeface="Arial"/>
              <a:buNone/>
            </a:pPr>
            <a:endParaRPr sz="2400"/>
          </a:p>
        </p:txBody>
      </p:sp>
      <p:sp>
        <p:nvSpPr>
          <p:cNvPr id="570" name="Google Shape;570;p4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33</a:t>
            </a:fld>
            <a:endParaRPr/>
          </a:p>
        </p:txBody>
      </p:sp>
      <p:sp>
        <p:nvSpPr>
          <p:cNvPr id="3" name="TextBox 2">
            <a:extLst>
              <a:ext uri="{FF2B5EF4-FFF2-40B4-BE49-F238E27FC236}">
                <a16:creationId xmlns:a16="http://schemas.microsoft.com/office/drawing/2014/main" id="{864C9AE2-47E2-D927-99D9-193E8C90B0ED}"/>
              </a:ext>
            </a:extLst>
          </p:cNvPr>
          <p:cNvSpPr txBox="1"/>
          <p:nvPr/>
        </p:nvSpPr>
        <p:spPr>
          <a:xfrm>
            <a:off x="4242668" y="6296873"/>
            <a:ext cx="3233057" cy="246221"/>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200"/>
              <a:buFont typeface="Arial"/>
              <a:buNone/>
            </a:pPr>
            <a:r>
              <a:rPr lang="en-US" sz="1000" b="0" i="1" u="none" strike="noStrike" cap="none" dirty="0">
                <a:solidFill>
                  <a:srgbClr val="000000"/>
                </a:solidFill>
                <a:latin typeface="Arial"/>
                <a:ea typeface="Arial"/>
                <a:cs typeface="Arial"/>
                <a:sym typeface="Arial"/>
              </a:rPr>
              <a:t>Image source: University of Virginia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76" name="Google Shape;576;p4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b="1"/>
              <a:t>Context in Distributional Representations</a:t>
            </a:r>
            <a:endParaRPr sz="3200" b="1"/>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577" name="Google Shape;577;p4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endParaRPr/>
          </a:p>
        </p:txBody>
      </p:sp>
      <p:sp>
        <p:nvSpPr>
          <p:cNvPr id="583" name="Google Shape;583;p4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a:t>Context </a:t>
            </a:r>
            <a:r>
              <a:rPr lang="en-IE" b="1"/>
              <a:t>window </a:t>
            </a:r>
            <a:endParaRPr/>
          </a:p>
          <a:p>
            <a:pPr marL="0" marR="0" lvl="0" indent="457200" algn="l" rtl="0">
              <a:lnSpc>
                <a:spcPct val="90000"/>
              </a:lnSpc>
              <a:spcBef>
                <a:spcPts val="1000"/>
              </a:spcBef>
              <a:spcAft>
                <a:spcPts val="0"/>
              </a:spcAft>
              <a:buClr>
                <a:srgbClr val="3F3F3F"/>
              </a:buClr>
              <a:buSzPts val="2800"/>
              <a:buFont typeface="Arial"/>
              <a:buNone/>
            </a:pPr>
            <a:r>
              <a:rPr lang="en-IE" sz="2400"/>
              <a:t>document, sentence, phrase, word sequence </a:t>
            </a:r>
            <a:endParaRPr sz="2400"/>
          </a:p>
          <a:p>
            <a:pPr marL="0" marR="0" lvl="0" indent="0" algn="l" rtl="0">
              <a:lnSpc>
                <a:spcPct val="90000"/>
              </a:lnSpc>
              <a:spcBef>
                <a:spcPts val="1000"/>
              </a:spcBef>
              <a:spcAft>
                <a:spcPts val="0"/>
              </a:spcAft>
              <a:buClr>
                <a:srgbClr val="3F3F3F"/>
              </a:buClr>
              <a:buSzPts val="2800"/>
              <a:buFont typeface="Arial"/>
              <a:buNone/>
            </a:pPr>
            <a:r>
              <a:rPr lang="en-IE"/>
              <a:t>Context </a:t>
            </a:r>
            <a:r>
              <a:rPr lang="en-IE" b="1"/>
              <a:t>content </a:t>
            </a:r>
            <a:endParaRPr/>
          </a:p>
          <a:p>
            <a:pPr marL="0" marR="0" lvl="0" indent="457200" algn="l" rtl="0">
              <a:lnSpc>
                <a:spcPct val="90000"/>
              </a:lnSpc>
              <a:spcBef>
                <a:spcPts val="1000"/>
              </a:spcBef>
              <a:spcAft>
                <a:spcPts val="0"/>
              </a:spcAft>
              <a:buClr>
                <a:srgbClr val="3F3F3F"/>
              </a:buClr>
              <a:buSzPts val="2800"/>
              <a:buFont typeface="Arial"/>
              <a:buNone/>
            </a:pPr>
            <a:r>
              <a:rPr lang="en-IE" sz="2400"/>
              <a:t>stopwords, specific part-of-speech, syntactic dependencies, etc.</a:t>
            </a:r>
            <a:endParaRPr sz="2400"/>
          </a:p>
          <a:p>
            <a:pPr marL="0" marR="0" lvl="0" indent="0" algn="l" rtl="0">
              <a:lnSpc>
                <a:spcPct val="90000"/>
              </a:lnSpc>
              <a:spcBef>
                <a:spcPts val="1000"/>
              </a:spcBef>
              <a:spcAft>
                <a:spcPts val="0"/>
              </a:spcAft>
              <a:buClr>
                <a:srgbClr val="3F3F3F"/>
              </a:buClr>
              <a:buSzPts val="2800"/>
              <a:buFont typeface="Arial"/>
              <a:buNone/>
            </a:pPr>
            <a:r>
              <a:rPr lang="en-IE"/>
              <a:t>Context </a:t>
            </a:r>
            <a:r>
              <a:rPr lang="en-IE" b="1"/>
              <a:t>weights </a:t>
            </a:r>
            <a:endParaRPr/>
          </a:p>
          <a:p>
            <a:pPr marL="0" marR="0" lvl="0" indent="457200" algn="l" rtl="0">
              <a:lnSpc>
                <a:spcPct val="90000"/>
              </a:lnSpc>
              <a:spcBef>
                <a:spcPts val="1000"/>
              </a:spcBef>
              <a:spcAft>
                <a:spcPts val="0"/>
              </a:spcAft>
              <a:buClr>
                <a:srgbClr val="3F3F3F"/>
              </a:buClr>
              <a:buSzPts val="2800"/>
              <a:buFont typeface="Arial"/>
              <a:buNone/>
            </a:pPr>
            <a:r>
              <a:rPr lang="en-IE" sz="2400"/>
              <a:t>measure of co-occurrence strength between target and context words </a:t>
            </a:r>
            <a:endParaRPr sz="2400"/>
          </a:p>
        </p:txBody>
      </p:sp>
      <p:sp>
        <p:nvSpPr>
          <p:cNvPr id="584" name="Google Shape;584;p4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Document </a:t>
            </a:r>
            <a:endParaRPr/>
          </a:p>
        </p:txBody>
      </p:sp>
      <p:sp>
        <p:nvSpPr>
          <p:cNvPr id="590" name="Google Shape;590;p49"/>
          <p:cNvSpPr txBox="1">
            <a:spLocks noGrp="1"/>
          </p:cNvSpPr>
          <p:nvPr>
            <p:ph type="body" idx="1"/>
          </p:nvPr>
        </p:nvSpPr>
        <p:spPr>
          <a:xfrm>
            <a:off x="838200" y="1390400"/>
            <a:ext cx="10515600" cy="44154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t>
            </a:r>
            <a:r>
              <a:rPr lang="en-IE" sz="2400" b="1" i="1">
                <a:solidFill>
                  <a:srgbClr val="666666"/>
                </a:solidFill>
              </a:rPr>
              <a:t>cat</a:t>
            </a:r>
            <a:r>
              <a:rPr lang="en-IE" sz="2400" i="1">
                <a:solidFill>
                  <a:srgbClr val="666666"/>
                </a:solidFill>
              </a:rPr>
              <a:t>s eat herbivores like mice and voles. Since these herbivores eat grass, the free-roaming </a:t>
            </a:r>
            <a:r>
              <a:rPr lang="en-IE" sz="2400" b="1" i="1">
                <a:solidFill>
                  <a:srgbClr val="666666"/>
                </a:solidFill>
              </a:rPr>
              <a:t>cat </a:t>
            </a:r>
            <a:r>
              <a:rPr lang="en-IE" sz="2400" i="1">
                <a:solidFill>
                  <a:srgbClr val="666666"/>
                </a:solidFill>
              </a:rPr>
              <a:t>ingests any grass inside its prey's stomach and intestines. Grass provides the </a:t>
            </a:r>
            <a:r>
              <a:rPr lang="en-IE" sz="2400" b="1" i="1">
                <a:solidFill>
                  <a:srgbClr val="666666"/>
                </a:solidFill>
              </a:rPr>
              <a:t>cat </a:t>
            </a:r>
            <a:r>
              <a:rPr lang="en-IE" sz="2400" i="1">
                <a:solidFill>
                  <a:srgbClr val="666666"/>
                </a:solidFill>
              </a:rPr>
              <a:t>with roughage, which helps move hair ingested during grooming along the gastrointestinal tract.</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 pet </a:t>
            </a:r>
            <a:r>
              <a:rPr lang="en-IE" sz="2400" b="1" i="1">
                <a:solidFill>
                  <a:srgbClr val="666666"/>
                </a:solidFill>
              </a:rPr>
              <a:t>cat </a:t>
            </a:r>
            <a:r>
              <a:rPr lang="en-IE" sz="2400" i="1">
                <a:solidFill>
                  <a:srgbClr val="666666"/>
                </a:solidFill>
              </a:rPr>
              <a:t>has been diagnosed with Covid-19, the first case of animal infection with coronavirus in the UK, the government has confirmed. The animal, which is said to have only experienced mild symptoms, is not believed to been involved in transmitting the disease to its owners or other humans and animals.</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endParaRPr sz="2400" i="1">
              <a:solidFill>
                <a:srgbClr val="B45F06"/>
              </a:solidFill>
            </a:endParaRPr>
          </a:p>
        </p:txBody>
      </p:sp>
      <p:sp>
        <p:nvSpPr>
          <p:cNvPr id="591" name="Google Shape;591;p4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Sentence </a:t>
            </a:r>
            <a:endParaRPr/>
          </a:p>
        </p:txBody>
      </p:sp>
      <p:sp>
        <p:nvSpPr>
          <p:cNvPr id="597" name="Google Shape;597;p50"/>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t>
            </a:r>
            <a:r>
              <a:rPr lang="en-IE" sz="2400" b="1" i="1">
                <a:solidFill>
                  <a:srgbClr val="666666"/>
                </a:solidFill>
              </a:rPr>
              <a:t>cat</a:t>
            </a:r>
            <a:r>
              <a:rPr lang="en-IE" sz="2400" i="1">
                <a:solidFill>
                  <a:srgbClr val="666666"/>
                </a:solidFill>
              </a:rPr>
              <a:t>s eat herbivores like mice and voles. </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Since these herbivores eat grass, the free-roaming </a:t>
            </a:r>
            <a:r>
              <a:rPr lang="en-IE" sz="2400" b="1" i="1">
                <a:solidFill>
                  <a:srgbClr val="666666"/>
                </a:solidFill>
              </a:rPr>
              <a:t>cat </a:t>
            </a:r>
            <a:r>
              <a:rPr lang="en-IE" sz="2400" i="1">
                <a:solidFill>
                  <a:srgbClr val="666666"/>
                </a:solidFill>
              </a:rPr>
              <a:t>ingests any grass inside its prey's stomach and intestines. </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Grass provides the </a:t>
            </a:r>
            <a:r>
              <a:rPr lang="en-IE" sz="2400" b="1" i="1">
                <a:solidFill>
                  <a:srgbClr val="666666"/>
                </a:solidFill>
              </a:rPr>
              <a:t>cat </a:t>
            </a:r>
            <a:r>
              <a:rPr lang="en-IE" sz="2400" i="1">
                <a:solidFill>
                  <a:srgbClr val="666666"/>
                </a:solidFill>
              </a:rPr>
              <a:t>with roughage, which helps move hair ingested during grooming along the gastrointestinal tract.</a:t>
            </a:r>
            <a:endParaRPr sz="2400" i="1">
              <a:solidFill>
                <a:srgbClr val="666666"/>
              </a:solidFill>
            </a:endParaRPr>
          </a:p>
          <a:p>
            <a:pPr marL="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 pet </a:t>
            </a:r>
            <a:r>
              <a:rPr lang="en-IE" sz="2400" b="1" i="1">
                <a:solidFill>
                  <a:srgbClr val="666666"/>
                </a:solidFill>
              </a:rPr>
              <a:t>cat </a:t>
            </a:r>
            <a:r>
              <a:rPr lang="en-IE" sz="2400" i="1">
                <a:solidFill>
                  <a:srgbClr val="666666"/>
                </a:solidFill>
              </a:rPr>
              <a:t>has been diagnosed with Covid-19, the first case of animal infection with coronavirus in the UK, the government has confirmed. </a:t>
            </a:r>
            <a:endParaRPr sz="2400" i="1">
              <a:solidFill>
                <a:srgbClr val="666666"/>
              </a:solidFill>
            </a:endParaRPr>
          </a:p>
          <a:p>
            <a:pPr marL="0" lvl="0" indent="0" algn="just" rtl="0">
              <a:lnSpc>
                <a:spcPct val="90000"/>
              </a:lnSpc>
              <a:spcBef>
                <a:spcPts val="1000"/>
              </a:spcBef>
              <a:spcAft>
                <a:spcPts val="0"/>
              </a:spcAft>
              <a:buClr>
                <a:srgbClr val="3F3F3F"/>
              </a:buClr>
              <a:buSzPts val="2800"/>
              <a:buFont typeface="Arial"/>
              <a:buNone/>
            </a:pPr>
            <a:endParaRPr sz="2400" i="1"/>
          </a:p>
        </p:txBody>
      </p:sp>
      <p:sp>
        <p:nvSpPr>
          <p:cNvPr id="598" name="Google Shape;598;p5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Word Sequence (N=2) </a:t>
            </a:r>
            <a:endParaRPr/>
          </a:p>
        </p:txBody>
      </p:sp>
      <p:sp>
        <p:nvSpPr>
          <p:cNvPr id="604" name="Google Shape;604;p51"/>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as carnivores</a:t>
            </a:r>
            <a:r>
              <a:rPr lang="en-IE" sz="2400" i="1" dirty="0">
                <a:solidFill>
                  <a:srgbClr val="B7B7B7"/>
                </a:solidFill>
              </a:rPr>
              <a:t>,</a:t>
            </a:r>
            <a:r>
              <a:rPr lang="en-IE" sz="2400" i="1" dirty="0">
                <a:solidFill>
                  <a:srgbClr val="666666"/>
                </a:solidFill>
              </a:rPr>
              <a:t> 		</a:t>
            </a:r>
            <a:r>
              <a:rPr lang="en-IE" sz="2400" b="1" i="1" dirty="0">
                <a:solidFill>
                  <a:srgbClr val="666666"/>
                </a:solidFill>
              </a:rPr>
              <a:t>cat</a:t>
            </a:r>
            <a:r>
              <a:rPr lang="en-IE" sz="2400" i="1" dirty="0">
                <a:solidFill>
                  <a:srgbClr val="B7B7B7"/>
                </a:solidFill>
              </a:rPr>
              <a:t>s</a:t>
            </a:r>
            <a:r>
              <a:rPr lang="en-IE" sz="2400" b="1" i="1" dirty="0">
                <a:solidFill>
                  <a:srgbClr val="B7B7B7"/>
                </a:solidFill>
              </a:rPr>
              <a:t> </a:t>
            </a:r>
            <a:r>
              <a:rPr lang="en-IE" sz="2400" b="1" i="1" dirty="0">
                <a:solidFill>
                  <a:srgbClr val="666666"/>
                </a:solidFill>
              </a:rPr>
              <a:t>	</a:t>
            </a:r>
            <a:r>
              <a:rPr lang="en-IE" sz="2400" i="1" dirty="0">
                <a:solidFill>
                  <a:srgbClr val="666666"/>
                </a:solidFill>
              </a:rPr>
              <a:t>eat herbivores </a:t>
            </a:r>
            <a:endParaRPr sz="2400" i="1" dirty="0">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the free-roaming 		</a:t>
            </a:r>
            <a:r>
              <a:rPr lang="en-IE" sz="2400" b="1" i="1" dirty="0">
                <a:solidFill>
                  <a:srgbClr val="666666"/>
                </a:solidFill>
              </a:rPr>
              <a:t>cat</a:t>
            </a:r>
            <a:r>
              <a:rPr lang="en-IE" sz="2400" i="1" dirty="0">
                <a:solidFill>
                  <a:srgbClr val="666666"/>
                </a:solidFill>
              </a:rPr>
              <a:t> 	ingests any </a:t>
            </a:r>
            <a:endParaRPr sz="2400" i="1" dirty="0">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provides the 		</a:t>
            </a:r>
            <a:r>
              <a:rPr lang="en-IE" sz="2400" b="1" i="1" dirty="0">
                <a:solidFill>
                  <a:srgbClr val="666666"/>
                </a:solidFill>
              </a:rPr>
              <a:t>cat 	</a:t>
            </a:r>
            <a:r>
              <a:rPr lang="en-IE" sz="2400" i="1" dirty="0">
                <a:solidFill>
                  <a:srgbClr val="666666"/>
                </a:solidFill>
              </a:rPr>
              <a:t>with roughage</a:t>
            </a:r>
            <a:endParaRPr sz="2400" i="1" dirty="0">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a pet			</a:t>
            </a:r>
            <a:r>
              <a:rPr lang="en-IE" sz="2400" b="1" i="1" dirty="0">
                <a:solidFill>
                  <a:srgbClr val="666666"/>
                </a:solidFill>
              </a:rPr>
              <a:t>cat 	</a:t>
            </a:r>
            <a:r>
              <a:rPr lang="en-IE" sz="2400" i="1" dirty="0">
                <a:solidFill>
                  <a:srgbClr val="666666"/>
                </a:solidFill>
              </a:rPr>
              <a:t>has been </a:t>
            </a:r>
            <a:endParaRPr sz="2400" i="1" dirty="0">
              <a:solidFill>
                <a:srgbClr val="D9D9D9"/>
              </a:solidFill>
            </a:endParaRPr>
          </a:p>
        </p:txBody>
      </p:sp>
      <p:sp>
        <p:nvSpPr>
          <p:cNvPr id="605" name="Google Shape;605;p5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Remove Stopwords</a:t>
            </a:r>
            <a:endParaRPr/>
          </a:p>
        </p:txBody>
      </p:sp>
      <p:sp>
        <p:nvSpPr>
          <p:cNvPr id="611" name="Google Shape;611;p52"/>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lnSpc>
                <a:spcPct val="90000"/>
              </a:lnSpc>
              <a:spcBef>
                <a:spcPts val="1000"/>
              </a:spcBef>
              <a:spcAft>
                <a:spcPts val="0"/>
              </a:spcAft>
              <a:buClr>
                <a:srgbClr val="3F3F3F"/>
              </a:buClr>
              <a:buSzPts val="2800"/>
              <a:buFont typeface="Arial"/>
              <a:buNone/>
            </a:pPr>
            <a:r>
              <a:rPr lang="en-IE" sz="2400" i="1">
                <a:solidFill>
                  <a:srgbClr val="D9D9D9"/>
                </a:solidFill>
              </a:rPr>
              <a:t>as </a:t>
            </a:r>
            <a:r>
              <a:rPr lang="en-IE" sz="2400" i="1">
                <a:solidFill>
                  <a:srgbClr val="666666"/>
                </a:solidFill>
              </a:rPr>
              <a:t>carnivores</a:t>
            </a:r>
            <a:r>
              <a:rPr lang="en-IE" sz="2400" i="1">
                <a:solidFill>
                  <a:srgbClr val="D9D9D9"/>
                </a:solidFill>
              </a:rPr>
              <a:t>, 		</a:t>
            </a:r>
            <a:r>
              <a:rPr lang="en-IE" sz="2400" b="1" i="1">
                <a:solidFill>
                  <a:srgbClr val="666666"/>
                </a:solidFill>
              </a:rPr>
              <a:t>cat</a:t>
            </a:r>
            <a:r>
              <a:rPr lang="en-IE" sz="2400" i="1">
                <a:solidFill>
                  <a:srgbClr val="B7B7B7"/>
                </a:solidFill>
              </a:rPr>
              <a:t>s</a:t>
            </a:r>
            <a:r>
              <a:rPr lang="en-IE" sz="2400" b="1" i="1">
                <a:solidFill>
                  <a:srgbClr val="B7B7B7"/>
                </a:solidFill>
              </a:rPr>
              <a:t> </a:t>
            </a:r>
            <a:r>
              <a:rPr lang="en-IE" sz="2400" b="1" i="1">
                <a:solidFill>
                  <a:srgbClr val="666666"/>
                </a:solidFill>
              </a:rPr>
              <a:t>	</a:t>
            </a:r>
            <a:r>
              <a:rPr lang="en-IE" sz="2400" i="1">
                <a:solidFill>
                  <a:srgbClr val="666666"/>
                </a:solidFill>
              </a:rPr>
              <a:t>eat herbivores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the</a:t>
            </a:r>
            <a:r>
              <a:rPr lang="en-IE" sz="2400" i="1">
                <a:solidFill>
                  <a:srgbClr val="666666"/>
                </a:solidFill>
              </a:rPr>
              <a:t> free-roaming 		</a:t>
            </a:r>
            <a:r>
              <a:rPr lang="en-IE" sz="2400" b="1" i="1">
                <a:solidFill>
                  <a:srgbClr val="666666"/>
                </a:solidFill>
              </a:rPr>
              <a:t>cat</a:t>
            </a:r>
            <a:r>
              <a:rPr lang="en-IE" sz="2400" i="1">
                <a:solidFill>
                  <a:srgbClr val="666666"/>
                </a:solidFill>
              </a:rPr>
              <a:t> 	ingests </a:t>
            </a:r>
            <a:r>
              <a:rPr lang="en-IE" sz="2400" i="1">
                <a:solidFill>
                  <a:srgbClr val="D9D9D9"/>
                </a:solidFill>
              </a:rPr>
              <a:t>any</a:t>
            </a:r>
            <a:r>
              <a:rPr lang="en-IE" sz="2400" i="1">
                <a:solidFill>
                  <a:srgbClr val="666666"/>
                </a:solidFill>
              </a:rPr>
              <a:t> </a:t>
            </a:r>
            <a:endParaRPr sz="2400" i="1">
              <a:solidFill>
                <a:srgbClr val="666666"/>
              </a:solidFill>
            </a:endParaRPr>
          </a:p>
          <a:p>
            <a:pPr marL="91440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provides </a:t>
            </a:r>
            <a:r>
              <a:rPr lang="en-IE" sz="2400" i="1">
                <a:solidFill>
                  <a:srgbClr val="D9D9D9"/>
                </a:solidFill>
              </a:rPr>
              <a:t>the</a:t>
            </a:r>
            <a:r>
              <a:rPr lang="en-IE" sz="2400" i="1">
                <a:solidFill>
                  <a:srgbClr val="666666"/>
                </a:solidFill>
              </a:rPr>
              <a:t> 		</a:t>
            </a:r>
            <a:r>
              <a:rPr lang="en-IE" sz="2400" b="1" i="1">
                <a:solidFill>
                  <a:srgbClr val="666666"/>
                </a:solidFill>
              </a:rPr>
              <a:t>cat 	</a:t>
            </a:r>
            <a:r>
              <a:rPr lang="en-IE" sz="2400" i="1">
                <a:solidFill>
                  <a:srgbClr val="D9D9D9"/>
                </a:solidFill>
              </a:rPr>
              <a:t>with</a:t>
            </a:r>
            <a:r>
              <a:rPr lang="en-IE" sz="2400" i="1">
                <a:solidFill>
                  <a:srgbClr val="666666"/>
                </a:solidFill>
              </a:rPr>
              <a:t> roughage</a:t>
            </a:r>
            <a:endParaRPr sz="2400" i="1">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a</a:t>
            </a:r>
            <a:r>
              <a:rPr lang="en-IE" sz="2400" i="1">
                <a:solidFill>
                  <a:srgbClr val="666666"/>
                </a:solidFill>
              </a:rPr>
              <a:t> pet		</a:t>
            </a:r>
            <a:r>
              <a:rPr lang="en-IE" sz="2400" b="1" i="1">
                <a:solidFill>
                  <a:srgbClr val="666666"/>
                </a:solidFill>
              </a:rPr>
              <a:t>cat 	</a:t>
            </a:r>
            <a:r>
              <a:rPr lang="en-IE" sz="2400" i="1">
                <a:solidFill>
                  <a:srgbClr val="D9D9D9"/>
                </a:solidFill>
              </a:rPr>
              <a:t>has</a:t>
            </a:r>
            <a:r>
              <a:rPr lang="en-IE" sz="2400" i="1">
                <a:solidFill>
                  <a:srgbClr val="666666"/>
                </a:solidFill>
              </a:rPr>
              <a:t> </a:t>
            </a:r>
            <a:r>
              <a:rPr lang="en-IE" sz="2400" i="1">
                <a:solidFill>
                  <a:srgbClr val="D9D9D9"/>
                </a:solidFill>
              </a:rPr>
              <a:t>been</a:t>
            </a:r>
            <a:r>
              <a:rPr lang="en-IE" sz="2400" i="1">
                <a:solidFill>
                  <a:srgbClr val="666666"/>
                </a:solidFill>
              </a:rPr>
              <a:t> </a:t>
            </a:r>
            <a:endParaRPr sz="2400" i="1">
              <a:solidFill>
                <a:srgbClr val="D9D9D9"/>
              </a:solidFill>
            </a:endParaRPr>
          </a:p>
        </p:txBody>
      </p:sp>
      <p:sp>
        <p:nvSpPr>
          <p:cNvPr id="612" name="Google Shape;612;p5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39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Model</a:t>
            </a:r>
            <a:endParaRPr/>
          </a:p>
        </p:txBody>
      </p:sp>
      <p:sp>
        <p:nvSpPr>
          <p:cNvPr id="259" name="Google Shape;259;p1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rgbClr val="3F3F3F"/>
              </a:buClr>
              <a:buSzPts val="2800"/>
              <a:buFont typeface="Arial"/>
              <a:buNone/>
            </a:pPr>
            <a:r>
              <a:rPr lang="en-IE"/>
              <a:t>Foundations in Information Retrieval (Salton et al., 1975)</a:t>
            </a:r>
            <a:endParaRPr/>
          </a:p>
          <a:p>
            <a:pPr marL="0" marR="0" lvl="0" indent="0" algn="l" rtl="0">
              <a:lnSpc>
                <a:spcPct val="90000"/>
              </a:lnSpc>
              <a:spcBef>
                <a:spcPts val="1600"/>
              </a:spcBef>
              <a:spcAft>
                <a:spcPts val="0"/>
              </a:spcAft>
              <a:buClr>
                <a:srgbClr val="3F3F3F"/>
              </a:buClr>
              <a:buSzPts val="2800"/>
              <a:buFont typeface="Arial"/>
              <a:buNone/>
            </a:pPr>
            <a:r>
              <a:rPr lang="en-IE"/>
              <a:t>Represent document set by distribution of index terms</a:t>
            </a:r>
            <a:endParaRPr/>
          </a:p>
          <a:p>
            <a:pPr marL="0" marR="0" lvl="0" indent="0" algn="l" rtl="0">
              <a:lnSpc>
                <a:spcPct val="90000"/>
              </a:lnSpc>
              <a:spcBef>
                <a:spcPts val="1600"/>
              </a:spcBef>
              <a:spcAft>
                <a:spcPts val="0"/>
              </a:spcAft>
              <a:buClr>
                <a:srgbClr val="3F3F3F"/>
              </a:buClr>
              <a:buSzPts val="2800"/>
              <a:buFont typeface="Arial"/>
              <a:buNone/>
            </a:pPr>
            <a:r>
              <a:rPr lang="en-IE"/>
              <a:t>Represent distributional model in vector space</a:t>
            </a:r>
            <a:endParaRPr/>
          </a:p>
        </p:txBody>
      </p:sp>
      <p:sp>
        <p:nvSpPr>
          <p:cNvPr id="260" name="Google Shape;260;p1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a:t>
            </a:fld>
            <a:endParaRPr/>
          </a:p>
        </p:txBody>
      </p:sp>
      <p:sp>
        <p:nvSpPr>
          <p:cNvPr id="261" name="Google Shape;261;p17"/>
          <p:cNvSpPr txBox="1"/>
          <p:nvPr/>
        </p:nvSpPr>
        <p:spPr>
          <a:xfrm>
            <a:off x="3727300" y="6050075"/>
            <a:ext cx="6810600" cy="462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IE" sz="1000" b="0" i="0" u="none" strike="noStrike" cap="none">
                <a:solidFill>
                  <a:schemeClr val="dk1"/>
                </a:solidFill>
                <a:latin typeface="Arial"/>
                <a:ea typeface="Arial"/>
                <a:cs typeface="Arial"/>
                <a:sym typeface="Arial"/>
              </a:rPr>
              <a:t>Salton, G., Wong, A., &amp; Yang, C. S. (1975). A vector space model for automatic indexing. </a:t>
            </a:r>
            <a:r>
              <a:rPr lang="en-IE" sz="1000" b="0" i="1" u="none" strike="noStrike" cap="none">
                <a:solidFill>
                  <a:schemeClr val="dk1"/>
                </a:solidFill>
                <a:latin typeface="Arial"/>
                <a:ea typeface="Arial"/>
                <a:cs typeface="Arial"/>
                <a:sym typeface="Arial"/>
              </a:rPr>
              <a:t>Communications of the ACM</a:t>
            </a:r>
            <a:r>
              <a:rPr lang="en-IE" sz="1000" b="0" i="0" u="none" strike="noStrike" cap="none">
                <a:solidFill>
                  <a:schemeClr val="dk1"/>
                </a:solidFill>
                <a:latin typeface="Arial"/>
                <a:ea typeface="Arial"/>
                <a:cs typeface="Arial"/>
                <a:sym typeface="Arial"/>
              </a:rPr>
              <a:t>, </a:t>
            </a:r>
            <a:r>
              <a:rPr lang="en-IE" sz="1000" b="0" i="1" u="none" strike="noStrike" cap="none">
                <a:solidFill>
                  <a:schemeClr val="dk1"/>
                </a:solidFill>
                <a:latin typeface="Arial"/>
                <a:ea typeface="Arial"/>
                <a:cs typeface="Arial"/>
                <a:sym typeface="Arial"/>
              </a:rPr>
              <a:t>18</a:t>
            </a:r>
            <a:r>
              <a:rPr lang="en-IE" sz="1000" b="0" i="0" u="none" strike="noStrike" cap="none">
                <a:solidFill>
                  <a:schemeClr val="dk1"/>
                </a:solidFill>
                <a:latin typeface="Arial"/>
                <a:ea typeface="Arial"/>
                <a:cs typeface="Arial"/>
                <a:sym typeface="Arial"/>
              </a:rPr>
              <a:t>(11), 613-620.</a:t>
            </a:r>
            <a:endParaRPr sz="10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PoS Tagging</a:t>
            </a:r>
            <a:endParaRPr/>
          </a:p>
        </p:txBody>
      </p:sp>
      <p:sp>
        <p:nvSpPr>
          <p:cNvPr id="618" name="Google Shape;618;p53"/>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lnSpc>
                <a:spcPct val="90000"/>
              </a:lnSpc>
              <a:spcBef>
                <a:spcPts val="1000"/>
              </a:spcBef>
              <a:spcAft>
                <a:spcPts val="0"/>
              </a:spcAft>
              <a:buClr>
                <a:srgbClr val="3F3F3F"/>
              </a:buClr>
              <a:buSzPts val="2800"/>
              <a:buFont typeface="Arial"/>
              <a:buNone/>
            </a:pPr>
            <a:r>
              <a:rPr lang="en-IE" sz="2400" i="1" dirty="0">
                <a:solidFill>
                  <a:srgbClr val="D9D9D9"/>
                </a:solidFill>
              </a:rPr>
              <a:t>as </a:t>
            </a:r>
            <a:r>
              <a:rPr lang="en-IE" sz="2400" i="1" dirty="0">
                <a:solidFill>
                  <a:srgbClr val="666666"/>
                </a:solidFill>
              </a:rPr>
              <a:t>carnivores-N</a:t>
            </a:r>
            <a:r>
              <a:rPr lang="en-IE" sz="2400" i="1" dirty="0">
                <a:solidFill>
                  <a:srgbClr val="D9D9D9"/>
                </a:solidFill>
              </a:rPr>
              <a:t>, 		</a:t>
            </a:r>
            <a:r>
              <a:rPr lang="en-IE" sz="2400" b="1" i="1" dirty="0">
                <a:solidFill>
                  <a:srgbClr val="666666"/>
                </a:solidFill>
              </a:rPr>
              <a:t>cat</a:t>
            </a:r>
            <a:r>
              <a:rPr lang="en-IE" sz="2400" i="1" dirty="0">
                <a:solidFill>
                  <a:srgbClr val="B7B7B7"/>
                </a:solidFill>
              </a:rPr>
              <a:t>s</a:t>
            </a:r>
            <a:r>
              <a:rPr lang="en-IE" sz="2400" b="1" i="1" dirty="0">
                <a:solidFill>
                  <a:srgbClr val="B7B7B7"/>
                </a:solidFill>
              </a:rPr>
              <a:t> </a:t>
            </a:r>
            <a:r>
              <a:rPr lang="en-IE" sz="2400" b="1" i="1" dirty="0">
                <a:solidFill>
                  <a:srgbClr val="666666"/>
                </a:solidFill>
              </a:rPr>
              <a:t>	</a:t>
            </a:r>
            <a:r>
              <a:rPr lang="en-IE" sz="2400" i="1" dirty="0">
                <a:solidFill>
                  <a:srgbClr val="666666"/>
                </a:solidFill>
              </a:rPr>
              <a:t>eat-V herbivores-N </a:t>
            </a:r>
            <a:endParaRPr sz="2400" i="1" dirty="0">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dirty="0">
                <a:solidFill>
                  <a:srgbClr val="D9D9D9"/>
                </a:solidFill>
              </a:rPr>
              <a:t>the</a:t>
            </a:r>
            <a:r>
              <a:rPr lang="en-IE" sz="2400" i="1" dirty="0">
                <a:solidFill>
                  <a:srgbClr val="666666"/>
                </a:solidFill>
              </a:rPr>
              <a:t> free-roaming-</a:t>
            </a:r>
            <a:r>
              <a:rPr lang="en-IE" sz="2400" i="1" dirty="0" err="1">
                <a:solidFill>
                  <a:srgbClr val="666666"/>
                </a:solidFill>
              </a:rPr>
              <a:t>Adj</a:t>
            </a:r>
            <a:r>
              <a:rPr lang="en-IE" sz="2400" i="1" dirty="0">
                <a:solidFill>
                  <a:srgbClr val="666666"/>
                </a:solidFill>
              </a:rPr>
              <a:t> 		</a:t>
            </a:r>
            <a:r>
              <a:rPr lang="en-IE" sz="2400" b="1" i="1" dirty="0">
                <a:solidFill>
                  <a:srgbClr val="666666"/>
                </a:solidFill>
              </a:rPr>
              <a:t>cat</a:t>
            </a:r>
            <a:r>
              <a:rPr lang="en-IE" sz="2400" i="1" dirty="0">
                <a:solidFill>
                  <a:srgbClr val="666666"/>
                </a:solidFill>
              </a:rPr>
              <a:t> 	ingests-V </a:t>
            </a:r>
            <a:r>
              <a:rPr lang="en-IE" sz="2400" i="1" dirty="0">
                <a:solidFill>
                  <a:srgbClr val="D9D9D9"/>
                </a:solidFill>
              </a:rPr>
              <a:t>any</a:t>
            </a:r>
            <a:r>
              <a:rPr lang="en-IE" sz="2400" i="1" dirty="0">
                <a:solidFill>
                  <a:srgbClr val="666666"/>
                </a:solidFill>
              </a:rPr>
              <a:t> </a:t>
            </a:r>
            <a:endParaRPr sz="2400" i="1" dirty="0">
              <a:solidFill>
                <a:srgbClr val="666666"/>
              </a:solidFill>
            </a:endParaRPr>
          </a:p>
          <a:p>
            <a:pPr marL="914400" marR="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provides-V </a:t>
            </a:r>
            <a:r>
              <a:rPr lang="en-IE" sz="2400" i="1" dirty="0">
                <a:solidFill>
                  <a:srgbClr val="D9D9D9"/>
                </a:solidFill>
              </a:rPr>
              <a:t>the</a:t>
            </a:r>
            <a:r>
              <a:rPr lang="en-IE" sz="2400" i="1" dirty="0">
                <a:solidFill>
                  <a:srgbClr val="666666"/>
                </a:solidFill>
              </a:rPr>
              <a:t> 		</a:t>
            </a:r>
            <a:r>
              <a:rPr lang="en-IE" sz="2400" b="1" i="1" dirty="0">
                <a:solidFill>
                  <a:srgbClr val="666666"/>
                </a:solidFill>
              </a:rPr>
              <a:t>cat 	</a:t>
            </a:r>
            <a:r>
              <a:rPr lang="en-IE" sz="2400" i="1" dirty="0">
                <a:solidFill>
                  <a:srgbClr val="D9D9D9"/>
                </a:solidFill>
              </a:rPr>
              <a:t>with</a:t>
            </a:r>
            <a:r>
              <a:rPr lang="en-IE" sz="2400" i="1" dirty="0">
                <a:solidFill>
                  <a:srgbClr val="666666"/>
                </a:solidFill>
              </a:rPr>
              <a:t> roughage-N</a:t>
            </a:r>
            <a:endParaRPr sz="2400" i="1" dirty="0">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dirty="0">
                <a:solidFill>
                  <a:srgbClr val="D9D9D9"/>
                </a:solidFill>
              </a:rPr>
              <a:t>a</a:t>
            </a:r>
            <a:r>
              <a:rPr lang="en-IE" sz="2400" i="1" dirty="0">
                <a:solidFill>
                  <a:srgbClr val="666666"/>
                </a:solidFill>
              </a:rPr>
              <a:t> pet-</a:t>
            </a:r>
            <a:r>
              <a:rPr lang="en-IE" sz="2400" i="1" dirty="0" err="1">
                <a:solidFill>
                  <a:srgbClr val="666666"/>
                </a:solidFill>
              </a:rPr>
              <a:t>Adj</a:t>
            </a:r>
            <a:r>
              <a:rPr lang="en-IE" sz="2400" i="1" dirty="0">
                <a:solidFill>
                  <a:srgbClr val="666666"/>
                </a:solidFill>
              </a:rPr>
              <a:t>		</a:t>
            </a:r>
            <a:r>
              <a:rPr lang="en-IE" sz="2400" b="1" i="1" dirty="0">
                <a:solidFill>
                  <a:srgbClr val="666666"/>
                </a:solidFill>
              </a:rPr>
              <a:t>cat 	</a:t>
            </a:r>
            <a:r>
              <a:rPr lang="en-IE" sz="2400" i="1" dirty="0">
                <a:solidFill>
                  <a:srgbClr val="D9D9D9"/>
                </a:solidFill>
              </a:rPr>
              <a:t>has</a:t>
            </a:r>
            <a:r>
              <a:rPr lang="en-IE" sz="2400" i="1" dirty="0">
                <a:solidFill>
                  <a:srgbClr val="666666"/>
                </a:solidFill>
              </a:rPr>
              <a:t> </a:t>
            </a:r>
            <a:r>
              <a:rPr lang="en-IE" sz="2400" i="1" dirty="0">
                <a:solidFill>
                  <a:srgbClr val="D9D9D9"/>
                </a:solidFill>
              </a:rPr>
              <a:t>been</a:t>
            </a:r>
            <a:r>
              <a:rPr lang="en-IE" sz="2400" i="1" dirty="0">
                <a:solidFill>
                  <a:srgbClr val="666666"/>
                </a:solidFill>
              </a:rPr>
              <a:t> </a:t>
            </a:r>
            <a:endParaRPr sz="2400" i="1" dirty="0">
              <a:solidFill>
                <a:srgbClr val="D9D9D9"/>
              </a:solidFill>
            </a:endParaRPr>
          </a:p>
        </p:txBody>
      </p:sp>
      <p:sp>
        <p:nvSpPr>
          <p:cNvPr id="619" name="Google Shape;619;p5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Syntactic Dependencies</a:t>
            </a:r>
            <a:endParaRPr/>
          </a:p>
        </p:txBody>
      </p:sp>
      <p:sp>
        <p:nvSpPr>
          <p:cNvPr id="625" name="Google Shape;625;p54"/>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lnSpc>
                <a:spcPct val="90000"/>
              </a:lnSpc>
              <a:spcBef>
                <a:spcPts val="1000"/>
              </a:spcBef>
              <a:spcAft>
                <a:spcPts val="0"/>
              </a:spcAft>
              <a:buClr>
                <a:srgbClr val="3F3F3F"/>
              </a:buClr>
              <a:buSzPts val="2800"/>
              <a:buFont typeface="Arial"/>
              <a:buNone/>
            </a:pPr>
            <a:r>
              <a:rPr lang="en-IE" sz="2400" i="1" dirty="0">
                <a:solidFill>
                  <a:srgbClr val="D9D9D9"/>
                </a:solidFill>
              </a:rPr>
              <a:t>as </a:t>
            </a:r>
            <a:r>
              <a:rPr lang="en-IE" sz="2400" i="1" dirty="0">
                <a:solidFill>
                  <a:srgbClr val="666666"/>
                </a:solidFill>
              </a:rPr>
              <a:t>carnivores-N-NMOD</a:t>
            </a:r>
            <a:r>
              <a:rPr lang="en-IE" sz="2400" i="1" dirty="0">
                <a:solidFill>
                  <a:srgbClr val="D9D9D9"/>
                </a:solidFill>
              </a:rPr>
              <a:t>, 		</a:t>
            </a:r>
            <a:r>
              <a:rPr lang="en-IE" sz="2400" b="1" i="1" dirty="0">
                <a:solidFill>
                  <a:srgbClr val="666666"/>
                </a:solidFill>
              </a:rPr>
              <a:t>cat</a:t>
            </a:r>
            <a:r>
              <a:rPr lang="en-IE" sz="2400" i="1" dirty="0">
                <a:solidFill>
                  <a:srgbClr val="B7B7B7"/>
                </a:solidFill>
              </a:rPr>
              <a:t>s</a:t>
            </a:r>
            <a:r>
              <a:rPr lang="en-IE" sz="2400" b="1" i="1" dirty="0">
                <a:solidFill>
                  <a:srgbClr val="B7B7B7"/>
                </a:solidFill>
              </a:rPr>
              <a:t> </a:t>
            </a:r>
            <a:r>
              <a:rPr lang="en-IE" sz="2400" b="1" i="1" dirty="0">
                <a:solidFill>
                  <a:srgbClr val="666666"/>
                </a:solidFill>
              </a:rPr>
              <a:t>	</a:t>
            </a:r>
            <a:r>
              <a:rPr lang="en-IE" sz="2400" i="1" dirty="0">
                <a:solidFill>
                  <a:srgbClr val="666666"/>
                </a:solidFill>
              </a:rPr>
              <a:t>eat-V herbivores-N-DOBJ </a:t>
            </a:r>
            <a:endParaRPr sz="2400" i="1" dirty="0">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dirty="0">
                <a:solidFill>
                  <a:srgbClr val="D9D9D9"/>
                </a:solidFill>
              </a:rPr>
              <a:t>the</a:t>
            </a:r>
            <a:r>
              <a:rPr lang="en-IE" sz="2400" i="1" dirty="0">
                <a:solidFill>
                  <a:srgbClr val="666666"/>
                </a:solidFill>
              </a:rPr>
              <a:t> free-roaming-</a:t>
            </a:r>
            <a:r>
              <a:rPr lang="en-IE" sz="2400" i="1" dirty="0" err="1">
                <a:solidFill>
                  <a:srgbClr val="666666"/>
                </a:solidFill>
              </a:rPr>
              <a:t>Adj</a:t>
            </a:r>
            <a:r>
              <a:rPr lang="en-IE" sz="2400" i="1" dirty="0">
                <a:solidFill>
                  <a:srgbClr val="666666"/>
                </a:solidFill>
              </a:rPr>
              <a:t>-AMOD 		</a:t>
            </a:r>
            <a:r>
              <a:rPr lang="en-IE" sz="2400" b="1" i="1" dirty="0">
                <a:solidFill>
                  <a:srgbClr val="666666"/>
                </a:solidFill>
              </a:rPr>
              <a:t>cat</a:t>
            </a:r>
            <a:r>
              <a:rPr lang="en-IE" sz="2400" i="1" dirty="0">
                <a:solidFill>
                  <a:srgbClr val="666666"/>
                </a:solidFill>
              </a:rPr>
              <a:t> 	ingests-V </a:t>
            </a:r>
            <a:r>
              <a:rPr lang="en-IE" sz="2400" i="1" dirty="0">
                <a:solidFill>
                  <a:srgbClr val="D9D9D9"/>
                </a:solidFill>
              </a:rPr>
              <a:t>any</a:t>
            </a:r>
            <a:r>
              <a:rPr lang="en-IE" sz="2400" i="1" dirty="0">
                <a:solidFill>
                  <a:srgbClr val="666666"/>
                </a:solidFill>
              </a:rPr>
              <a:t> </a:t>
            </a:r>
            <a:endParaRPr sz="2400" i="1" dirty="0">
              <a:solidFill>
                <a:srgbClr val="666666"/>
              </a:solidFill>
            </a:endParaRPr>
          </a:p>
          <a:p>
            <a:pPr marL="1828800" marR="0" lvl="0" indent="457200" algn="just" rtl="0">
              <a:lnSpc>
                <a:spcPct val="90000"/>
              </a:lnSpc>
              <a:spcBef>
                <a:spcPts val="1000"/>
              </a:spcBef>
              <a:spcAft>
                <a:spcPts val="0"/>
              </a:spcAft>
              <a:buClr>
                <a:srgbClr val="3F3F3F"/>
              </a:buClr>
              <a:buSzPts val="2800"/>
              <a:buFont typeface="Arial"/>
              <a:buNone/>
            </a:pPr>
            <a:r>
              <a:rPr lang="en-IE" sz="2400" i="1" dirty="0">
                <a:solidFill>
                  <a:srgbClr val="666666"/>
                </a:solidFill>
              </a:rPr>
              <a:t>provides-V </a:t>
            </a:r>
            <a:r>
              <a:rPr lang="en-IE" sz="2400" i="1" dirty="0">
                <a:solidFill>
                  <a:srgbClr val="D9D9D9"/>
                </a:solidFill>
              </a:rPr>
              <a:t>the</a:t>
            </a:r>
            <a:r>
              <a:rPr lang="en-IE" sz="2400" i="1" dirty="0">
                <a:solidFill>
                  <a:srgbClr val="666666"/>
                </a:solidFill>
              </a:rPr>
              <a:t> 		</a:t>
            </a:r>
            <a:r>
              <a:rPr lang="en-IE" sz="2400" b="1" i="1" dirty="0">
                <a:solidFill>
                  <a:srgbClr val="666666"/>
                </a:solidFill>
              </a:rPr>
              <a:t>cat 	</a:t>
            </a:r>
            <a:r>
              <a:rPr lang="en-IE" sz="2400" i="1" dirty="0">
                <a:solidFill>
                  <a:srgbClr val="D9D9D9"/>
                </a:solidFill>
              </a:rPr>
              <a:t>with</a:t>
            </a:r>
            <a:r>
              <a:rPr lang="en-IE" sz="2400" i="1" dirty="0">
                <a:solidFill>
                  <a:srgbClr val="666666"/>
                </a:solidFill>
              </a:rPr>
              <a:t> roughage-N-POBJ</a:t>
            </a:r>
            <a:endParaRPr sz="2400" i="1" dirty="0">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dirty="0">
                <a:solidFill>
                  <a:srgbClr val="D9D9D9"/>
                </a:solidFill>
              </a:rPr>
              <a:t>a</a:t>
            </a:r>
            <a:r>
              <a:rPr lang="en-IE" sz="2400" i="1" dirty="0">
                <a:solidFill>
                  <a:srgbClr val="666666"/>
                </a:solidFill>
              </a:rPr>
              <a:t> pet-</a:t>
            </a:r>
            <a:r>
              <a:rPr lang="en-IE" sz="2400" i="1" dirty="0" err="1">
                <a:solidFill>
                  <a:srgbClr val="666666"/>
                </a:solidFill>
              </a:rPr>
              <a:t>Adj</a:t>
            </a:r>
            <a:r>
              <a:rPr lang="en-IE" sz="2400" i="1" dirty="0">
                <a:solidFill>
                  <a:srgbClr val="666666"/>
                </a:solidFill>
              </a:rPr>
              <a:t>-AMOD		</a:t>
            </a:r>
            <a:r>
              <a:rPr lang="en-IE" sz="2400" b="1" i="1" dirty="0">
                <a:solidFill>
                  <a:srgbClr val="666666"/>
                </a:solidFill>
              </a:rPr>
              <a:t>cat 	</a:t>
            </a:r>
            <a:r>
              <a:rPr lang="en-IE" sz="2400" i="1" dirty="0">
                <a:solidFill>
                  <a:srgbClr val="D9D9D9"/>
                </a:solidFill>
              </a:rPr>
              <a:t>has</a:t>
            </a:r>
            <a:r>
              <a:rPr lang="en-IE" sz="2400" i="1" dirty="0">
                <a:solidFill>
                  <a:srgbClr val="666666"/>
                </a:solidFill>
              </a:rPr>
              <a:t> </a:t>
            </a:r>
            <a:r>
              <a:rPr lang="en-IE" sz="2400" i="1" dirty="0">
                <a:solidFill>
                  <a:srgbClr val="D9D9D9"/>
                </a:solidFill>
              </a:rPr>
              <a:t>been</a:t>
            </a:r>
            <a:r>
              <a:rPr lang="en-IE" sz="2400" i="1" dirty="0">
                <a:solidFill>
                  <a:srgbClr val="666666"/>
                </a:solidFill>
              </a:rPr>
              <a:t> </a:t>
            </a:r>
            <a:endParaRPr sz="2400" i="1" dirty="0">
              <a:solidFill>
                <a:srgbClr val="D9D9D9"/>
              </a:solidFill>
            </a:endParaRPr>
          </a:p>
        </p:txBody>
      </p:sp>
      <p:sp>
        <p:nvSpPr>
          <p:cNvPr id="626" name="Google Shape;626;p54"/>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6600"/>
              <a:buFont typeface="Calibri"/>
              <a:buNone/>
            </a:pPr>
            <a:r>
              <a:rPr lang="en-IE"/>
              <a:t>Buzz Groups</a:t>
            </a:r>
            <a:endParaRPr/>
          </a:p>
        </p:txBody>
      </p:sp>
      <p:sp>
        <p:nvSpPr>
          <p:cNvPr id="632" name="Google Shape;632;p55"/>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lt1"/>
              </a:buClr>
              <a:buSzPts val="3000"/>
              <a:buFont typeface="Arial"/>
              <a:buNone/>
            </a:pPr>
            <a:r>
              <a:rPr lang="en-IE"/>
              <a:t>What could be the effect of dependency analysis on word similarity?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56"/>
          <p:cNvPicPr preferRelativeResize="0"/>
          <p:nvPr/>
        </p:nvPicPr>
        <p:blipFill rotWithShape="1">
          <a:blip r:embed="rId3">
            <a:alphaModFix/>
          </a:blip>
          <a:srcRect l="37607" t="35870" r="23659" b="18052"/>
          <a:stretch/>
        </p:blipFill>
        <p:spPr>
          <a:xfrm>
            <a:off x="5429950" y="1417200"/>
            <a:ext cx="6646224" cy="4447175"/>
          </a:xfrm>
          <a:prstGeom prst="rect">
            <a:avLst/>
          </a:prstGeom>
          <a:noFill/>
          <a:ln>
            <a:noFill/>
          </a:ln>
        </p:spPr>
      </p:pic>
      <p:sp>
        <p:nvSpPr>
          <p:cNvPr id="638" name="Google Shape;638;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Syntactic Dependencies - Example</a:t>
            </a:r>
            <a:endParaRPr>
              <a:solidFill>
                <a:srgbClr val="FF0000"/>
              </a:solidFill>
            </a:endParaRPr>
          </a:p>
        </p:txBody>
      </p:sp>
      <p:sp>
        <p:nvSpPr>
          <p:cNvPr id="639" name="Google Shape;639;p56"/>
          <p:cNvSpPr txBox="1">
            <a:spLocks noGrp="1"/>
          </p:cNvSpPr>
          <p:nvPr>
            <p:ph type="body" idx="1"/>
          </p:nvPr>
        </p:nvSpPr>
        <p:spPr>
          <a:xfrm>
            <a:off x="838200" y="1524975"/>
            <a:ext cx="4591800" cy="43395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0"/>
              </a:spcBef>
              <a:spcAft>
                <a:spcPts val="0"/>
              </a:spcAft>
              <a:buClr>
                <a:srgbClr val="3F3F3F"/>
              </a:buClr>
              <a:buSzPts val="2000"/>
              <a:buFont typeface="Arial"/>
              <a:buNone/>
            </a:pPr>
            <a:r>
              <a:rPr lang="en-IE" sz="2400">
                <a:solidFill>
                  <a:srgbClr val="000000"/>
                </a:solidFill>
              </a:rPr>
              <a:t>Similarity of nouns in syntactic dependency relation </a:t>
            </a:r>
            <a:r>
              <a:rPr lang="en-IE" sz="2400">
                <a:solidFill>
                  <a:schemeClr val="dk1"/>
                </a:solidFill>
              </a:rPr>
              <a:t>DOBJ </a:t>
            </a:r>
            <a:r>
              <a:rPr lang="en-IE" sz="2400">
                <a:solidFill>
                  <a:srgbClr val="000000"/>
                </a:solidFill>
              </a:rPr>
              <a:t>with verbs in the </a:t>
            </a:r>
            <a:r>
              <a:rPr lang="en-IE" sz="2400"/>
              <a:t>BNC corpus</a:t>
            </a:r>
            <a:endParaRPr sz="2400"/>
          </a:p>
          <a:p>
            <a:pPr marL="0" lvl="2" indent="0" algn="l" rtl="0">
              <a:lnSpc>
                <a:spcPct val="100000"/>
              </a:lnSpc>
              <a:spcBef>
                <a:spcPts val="600"/>
              </a:spcBef>
              <a:spcAft>
                <a:spcPts val="0"/>
              </a:spcAft>
              <a:buClr>
                <a:srgbClr val="3F3F3F"/>
              </a:buClr>
              <a:buSzPts val="2000"/>
              <a:buFont typeface="Arial"/>
              <a:buNone/>
            </a:pPr>
            <a:r>
              <a:rPr lang="en-IE" sz="2400"/>
              <a:t>For example: </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mushrooms-N-DOBJ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onions-N-DOBJ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potatoes-N-DOBJ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use-V 	spoon-N-DOBJ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use-V 	pen-N-DOBJ</a:t>
            </a:r>
            <a:endParaRPr sz="2400" i="1">
              <a:solidFill>
                <a:srgbClr val="666666"/>
              </a:solidFill>
            </a:endParaRPr>
          </a:p>
          <a:p>
            <a:pPr marL="457200" lvl="2" indent="0" algn="l" rtl="0">
              <a:lnSpc>
                <a:spcPct val="100000"/>
              </a:lnSpc>
              <a:spcBef>
                <a:spcPts val="600"/>
              </a:spcBef>
              <a:spcAft>
                <a:spcPts val="600"/>
              </a:spcAft>
              <a:buClr>
                <a:srgbClr val="3F3F3F"/>
              </a:buClr>
              <a:buSzPts val="2000"/>
              <a:buFont typeface="Arial"/>
              <a:buNone/>
            </a:pPr>
            <a:r>
              <a:rPr lang="en-IE" sz="2400" i="1">
                <a:solidFill>
                  <a:srgbClr val="666666"/>
                </a:solidFill>
              </a:rPr>
              <a:t>...</a:t>
            </a:r>
            <a:endParaRPr sz="2400" i="1">
              <a:solidFill>
                <a:srgbClr val="666666"/>
              </a:solidFill>
            </a:endParaRPr>
          </a:p>
        </p:txBody>
      </p:sp>
      <p:sp>
        <p:nvSpPr>
          <p:cNvPr id="640" name="Google Shape;640;p56"/>
          <p:cNvSpPr/>
          <p:nvPr/>
        </p:nvSpPr>
        <p:spPr>
          <a:xfrm>
            <a:off x="3581225" y="6135300"/>
            <a:ext cx="70050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000" b="0" i="0" u="none" strike="noStrike" cap="none">
                <a:solidFill>
                  <a:srgbClr val="000000"/>
                </a:solidFill>
                <a:latin typeface="Arial"/>
                <a:ea typeface="Arial"/>
                <a:cs typeface="Arial"/>
                <a:sym typeface="Arial"/>
              </a:rPr>
              <a:t>Example from slides by </a:t>
            </a:r>
            <a:r>
              <a:rPr lang="en-IE" sz="1000" b="0" i="0" u="none" strike="noStrike" cap="none">
                <a:solidFill>
                  <a:schemeClr val="dk1"/>
                </a:solidFill>
                <a:latin typeface="Arial"/>
                <a:ea typeface="Arial"/>
                <a:cs typeface="Arial"/>
                <a:sym typeface="Arial"/>
              </a:rPr>
              <a:t>Stefan Evert</a:t>
            </a:r>
            <a:r>
              <a:rPr lang="en-IE" sz="1000" b="0" i="1" u="none" strike="noStrike" cap="none">
                <a:solidFill>
                  <a:srgbClr val="000000"/>
                </a:solidFill>
                <a:latin typeface="Arial"/>
                <a:ea typeface="Arial"/>
                <a:cs typeface="Arial"/>
                <a:sym typeface="Arial"/>
              </a:rPr>
              <a:t> </a:t>
            </a:r>
            <a:r>
              <a:rPr lang="en-IE" sz="1000" b="0" i="1" u="sng" strike="noStrike" cap="none">
                <a:solidFill>
                  <a:schemeClr val="hlink"/>
                </a:solidFill>
                <a:latin typeface="Arial"/>
                <a:ea typeface="Arial"/>
                <a:cs typeface="Arial"/>
                <a:sym typeface="Arial"/>
                <a:hlinkClick r:id="rId4"/>
              </a:rPr>
              <a:t>https://esslli2016.unibz.it/wp-content/uploads/2015/10/dsm_tutorial_part1.slides.pdf</a:t>
            </a:r>
            <a:r>
              <a:rPr lang="en-IE" sz="1000" b="0" i="1"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sp>
        <p:nvSpPr>
          <p:cNvPr id="641" name="Google Shape;641;p5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Context - Occurrence, Frequency, Weight</a:t>
            </a:r>
            <a:endParaRPr>
              <a:solidFill>
                <a:srgbClr val="FF0000"/>
              </a:solidFill>
            </a:endParaRPr>
          </a:p>
        </p:txBody>
      </p:sp>
      <p:sp>
        <p:nvSpPr>
          <p:cNvPr id="647" name="Google Shape;647;p57"/>
          <p:cNvSpPr txBox="1">
            <a:spLocks noGrp="1"/>
          </p:cNvSpPr>
          <p:nvPr>
            <p:ph type="body" idx="1"/>
          </p:nvPr>
        </p:nvSpPr>
        <p:spPr>
          <a:xfrm>
            <a:off x="838200" y="1353850"/>
            <a:ext cx="10234800" cy="43614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a:solidFill>
                  <a:schemeClr val="dk1"/>
                </a:solidFill>
              </a:rPr>
              <a:t>Binary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c is 1 if context </a:t>
            </a:r>
            <a:r>
              <a:rPr lang="en-IE" i="1">
                <a:solidFill>
                  <a:schemeClr val="dk1"/>
                </a:solidFill>
              </a:rPr>
              <a:t>c</a:t>
            </a:r>
            <a:r>
              <a:rPr lang="en-IE">
                <a:solidFill>
                  <a:schemeClr val="dk1"/>
                </a:solidFill>
              </a:rPr>
              <a:t> occurs with word </a:t>
            </a:r>
            <a:r>
              <a:rPr lang="en-IE" i="1">
                <a:solidFill>
                  <a:schemeClr val="dk1"/>
                </a:solidFill>
              </a:rPr>
              <a:t>w</a:t>
            </a:r>
            <a:r>
              <a:rPr lang="en-IE">
                <a:solidFill>
                  <a:schemeClr val="dk1"/>
                </a:solidFill>
              </a:rPr>
              <a:t> and 0 otherwise</a:t>
            </a:r>
            <a:endParaRPr>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Frequency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a:t>
            </a:r>
            <a:r>
              <a:rPr lang="en-IE">
                <a:solidFill>
                  <a:schemeClr val="dk1"/>
                </a:solidFill>
              </a:rPr>
              <a:t> is the number of times that context c occurs with word </a:t>
            </a:r>
            <a:r>
              <a:rPr lang="en-IE" i="1">
                <a:solidFill>
                  <a:schemeClr val="dk1"/>
                </a:solidFill>
              </a:rPr>
              <a:t>w</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Weight (Relevance, Specificity)</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 </a:t>
            </a:r>
            <a:r>
              <a:rPr lang="en-IE">
                <a:solidFill>
                  <a:schemeClr val="dk1"/>
                </a:solidFill>
              </a:rPr>
              <a:t>is a weight, expressing how relevant or specific context </a:t>
            </a:r>
            <a:r>
              <a:rPr lang="en-IE" i="1">
                <a:solidFill>
                  <a:schemeClr val="dk1"/>
                </a:solidFill>
              </a:rPr>
              <a:t>c</a:t>
            </a:r>
            <a:r>
              <a:rPr lang="en-IE">
                <a:solidFill>
                  <a:schemeClr val="dk1"/>
                </a:solidFill>
              </a:rPr>
              <a:t> is for word </a:t>
            </a:r>
            <a:r>
              <a:rPr lang="en-IE" i="1">
                <a:solidFill>
                  <a:schemeClr val="dk1"/>
                </a:solidFill>
              </a:rPr>
              <a:t>w</a:t>
            </a:r>
            <a:endParaRPr i="1">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a:solidFill>
                <a:schemeClr val="dk1"/>
              </a:solidFill>
            </a:endParaRPr>
          </a:p>
        </p:txBody>
      </p:sp>
      <p:pic>
        <p:nvPicPr>
          <p:cNvPr id="648" name="Google Shape;648;p57"/>
          <p:cNvPicPr preferRelativeResize="0"/>
          <p:nvPr/>
        </p:nvPicPr>
        <p:blipFill rotWithShape="1">
          <a:blip r:embed="rId3">
            <a:alphaModFix/>
          </a:blip>
          <a:srcRect l="38546" t="27634" r="56891" b="53010"/>
          <a:stretch/>
        </p:blipFill>
        <p:spPr>
          <a:xfrm>
            <a:off x="3774525" y="3318350"/>
            <a:ext cx="338199" cy="488525"/>
          </a:xfrm>
          <a:prstGeom prst="rect">
            <a:avLst/>
          </a:prstGeom>
          <a:noFill/>
          <a:ln>
            <a:noFill/>
          </a:ln>
        </p:spPr>
      </p:pic>
      <p:pic>
        <p:nvPicPr>
          <p:cNvPr id="649" name="Google Shape;649;p57"/>
          <p:cNvPicPr preferRelativeResize="0"/>
          <p:nvPr/>
        </p:nvPicPr>
        <p:blipFill rotWithShape="1">
          <a:blip r:embed="rId3">
            <a:alphaModFix/>
          </a:blip>
          <a:srcRect l="38546" t="27634" r="56891" b="53010"/>
          <a:stretch/>
        </p:blipFill>
        <p:spPr>
          <a:xfrm>
            <a:off x="3776600" y="4767200"/>
            <a:ext cx="338199" cy="488525"/>
          </a:xfrm>
          <a:prstGeom prst="rect">
            <a:avLst/>
          </a:prstGeom>
          <a:noFill/>
          <a:ln>
            <a:noFill/>
          </a:ln>
        </p:spPr>
      </p:pic>
      <p:sp>
        <p:nvSpPr>
          <p:cNvPr id="650" name="Google Shape;650;p5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44</a:t>
            </a:fld>
            <a:endParaRPr/>
          </a:p>
        </p:txBody>
      </p:sp>
      <p:pic>
        <p:nvPicPr>
          <p:cNvPr id="651" name="Google Shape;651;p57"/>
          <p:cNvPicPr preferRelativeResize="0"/>
          <p:nvPr/>
        </p:nvPicPr>
        <p:blipFill rotWithShape="1">
          <a:blip r:embed="rId3">
            <a:alphaModFix/>
          </a:blip>
          <a:srcRect l="38546" t="27634" r="56891" b="53010"/>
          <a:stretch/>
        </p:blipFill>
        <p:spPr>
          <a:xfrm>
            <a:off x="3774525" y="1945700"/>
            <a:ext cx="338199" cy="488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a:spLocks noGrp="1"/>
          </p:cNvSpPr>
          <p:nvPr>
            <p:ph type="title"/>
          </p:nvPr>
        </p:nvSpPr>
        <p:spPr>
          <a:xfrm>
            <a:off x="838200" y="365125"/>
            <a:ext cx="10704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Examples</a:t>
            </a:r>
            <a:endParaRPr>
              <a:solidFill>
                <a:srgbClr val="FF0000"/>
              </a:solidFill>
            </a:endParaRPr>
          </a:p>
        </p:txBody>
      </p:sp>
      <p:sp>
        <p:nvSpPr>
          <p:cNvPr id="657" name="Google Shape;657;p58"/>
          <p:cNvSpPr txBox="1">
            <a:spLocks noGrp="1"/>
          </p:cNvSpPr>
          <p:nvPr>
            <p:ph type="body" idx="1"/>
          </p:nvPr>
        </p:nvSpPr>
        <p:spPr>
          <a:xfrm>
            <a:off x="838200" y="2273600"/>
            <a:ext cx="10234800" cy="35940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b="1" dirty="0">
                <a:solidFill>
                  <a:schemeClr val="dk1"/>
                </a:solidFill>
              </a:rPr>
              <a:t>Binary </a:t>
            </a:r>
            <a:r>
              <a:rPr lang="en-IE" sz="2800" dirty="0">
                <a:solidFill>
                  <a:schemeClr val="dk1"/>
                </a:solidFill>
              </a:rPr>
              <a:t>- 1 or 0 depending if the context word occurs in this sentence </a:t>
            </a:r>
            <a:endParaRPr sz="2800" dirty="0">
              <a:solidFill>
                <a:schemeClr val="dk1"/>
              </a:solidFill>
            </a:endParaRPr>
          </a:p>
          <a:p>
            <a:pPr marL="457200" lvl="1" indent="457200" algn="l" rtl="0">
              <a:lnSpc>
                <a:spcPct val="100000"/>
              </a:lnSpc>
              <a:spcBef>
                <a:spcPts val="1000"/>
              </a:spcBef>
              <a:spcAft>
                <a:spcPts val="0"/>
              </a:spcAft>
              <a:buClr>
                <a:srgbClr val="3F3F3F"/>
              </a:buClr>
              <a:buSzPts val="2400"/>
              <a:buFont typeface="Arial"/>
              <a:buNone/>
            </a:pPr>
            <a:r>
              <a:rPr lang="en-IE" dirty="0">
                <a:solidFill>
                  <a:schemeClr val="dk1"/>
                </a:solidFill>
              </a:rPr>
              <a:t>{eats:1, mice:1, voles:1, sits:0}</a:t>
            </a:r>
            <a:endParaRPr dirty="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dirty="0">
                <a:solidFill>
                  <a:schemeClr val="dk1"/>
                </a:solidFill>
              </a:rPr>
              <a:t>Frequency </a:t>
            </a:r>
            <a:r>
              <a:rPr lang="en-IE" sz="2800" dirty="0">
                <a:solidFill>
                  <a:schemeClr val="dk1"/>
                </a:solidFill>
              </a:rPr>
              <a:t>- count of the context word in this sentence</a:t>
            </a:r>
            <a:endParaRPr sz="2800" dirty="0">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dirty="0">
                <a:solidFill>
                  <a:schemeClr val="dk1"/>
                </a:solidFill>
              </a:rPr>
              <a:t>	{eats:2, mice:1, voles:1, sits:0}</a:t>
            </a:r>
            <a:endParaRPr i="1" dirty="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dirty="0">
                <a:solidFill>
                  <a:schemeClr val="dk1"/>
                </a:solidFill>
              </a:rPr>
              <a:t>Weight </a:t>
            </a:r>
            <a:r>
              <a:rPr lang="en-IE" sz="2800" dirty="0">
                <a:solidFill>
                  <a:schemeClr val="dk1"/>
                </a:solidFill>
              </a:rPr>
              <a:t>- weight of the context word in a corpus of sentences</a:t>
            </a:r>
            <a:endParaRPr sz="2800" dirty="0">
              <a:solidFill>
                <a:schemeClr val="dk1"/>
              </a:solidFill>
            </a:endParaRPr>
          </a:p>
          <a:p>
            <a:pPr marL="0" lvl="1" indent="0" algn="l" rtl="0">
              <a:lnSpc>
                <a:spcPct val="100000"/>
              </a:lnSpc>
              <a:spcBef>
                <a:spcPts val="1000"/>
              </a:spcBef>
              <a:spcAft>
                <a:spcPts val="1000"/>
              </a:spcAft>
              <a:buClr>
                <a:srgbClr val="3F3F3F"/>
              </a:buClr>
              <a:buSzPts val="2400"/>
              <a:buFont typeface="Arial"/>
              <a:buNone/>
            </a:pPr>
            <a:r>
              <a:rPr lang="en-IE" dirty="0">
                <a:solidFill>
                  <a:schemeClr val="dk1"/>
                </a:solidFill>
              </a:rPr>
              <a:t>	{eats:0.95, mice:0.56, voles:0.01, sits:0.80}</a:t>
            </a:r>
            <a:endParaRPr dirty="0">
              <a:solidFill>
                <a:schemeClr val="dk1"/>
              </a:solidFill>
            </a:endParaRPr>
          </a:p>
        </p:txBody>
      </p:sp>
      <p:pic>
        <p:nvPicPr>
          <p:cNvPr id="658" name="Google Shape;658;p58"/>
          <p:cNvPicPr preferRelativeResize="0"/>
          <p:nvPr/>
        </p:nvPicPr>
        <p:blipFill rotWithShape="1">
          <a:blip r:embed="rId3">
            <a:alphaModFix/>
          </a:blip>
          <a:srcRect l="38546" t="27634" r="56891" b="53010"/>
          <a:stretch/>
        </p:blipFill>
        <p:spPr>
          <a:xfrm>
            <a:off x="1164925" y="2869400"/>
            <a:ext cx="338199" cy="488525"/>
          </a:xfrm>
          <a:prstGeom prst="rect">
            <a:avLst/>
          </a:prstGeom>
          <a:noFill/>
          <a:ln>
            <a:noFill/>
          </a:ln>
        </p:spPr>
      </p:pic>
      <p:pic>
        <p:nvPicPr>
          <p:cNvPr id="659" name="Google Shape;659;p58"/>
          <p:cNvPicPr preferRelativeResize="0"/>
          <p:nvPr/>
        </p:nvPicPr>
        <p:blipFill rotWithShape="1">
          <a:blip r:embed="rId3">
            <a:alphaModFix/>
          </a:blip>
          <a:srcRect l="38546" t="27634" r="56891" b="53010"/>
          <a:stretch/>
        </p:blipFill>
        <p:spPr>
          <a:xfrm>
            <a:off x="1164925" y="4917500"/>
            <a:ext cx="338199" cy="488525"/>
          </a:xfrm>
          <a:prstGeom prst="rect">
            <a:avLst/>
          </a:prstGeom>
          <a:noFill/>
          <a:ln>
            <a:noFill/>
          </a:ln>
        </p:spPr>
      </p:pic>
      <p:pic>
        <p:nvPicPr>
          <p:cNvPr id="660" name="Google Shape;660;p58"/>
          <p:cNvPicPr preferRelativeResize="0"/>
          <p:nvPr/>
        </p:nvPicPr>
        <p:blipFill rotWithShape="1">
          <a:blip r:embed="rId3">
            <a:alphaModFix/>
          </a:blip>
          <a:srcRect l="38546" t="27634" r="56891" b="53010"/>
          <a:stretch/>
        </p:blipFill>
        <p:spPr>
          <a:xfrm>
            <a:off x="1164925" y="3941525"/>
            <a:ext cx="338199" cy="488525"/>
          </a:xfrm>
          <a:prstGeom prst="rect">
            <a:avLst/>
          </a:prstGeom>
          <a:noFill/>
          <a:ln>
            <a:noFill/>
          </a:ln>
        </p:spPr>
      </p:pic>
      <p:sp>
        <p:nvSpPr>
          <p:cNvPr id="661" name="Google Shape;661;p58"/>
          <p:cNvSpPr txBox="1">
            <a:spLocks noGrp="1"/>
          </p:cNvSpPr>
          <p:nvPr>
            <p:ph type="body" idx="1"/>
          </p:nvPr>
        </p:nvSpPr>
        <p:spPr>
          <a:xfrm>
            <a:off x="838200" y="1390400"/>
            <a:ext cx="10515600" cy="8832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 </a:t>
            </a:r>
            <a:r>
              <a:rPr lang="en-IE" sz="2400" b="1" i="1">
                <a:solidFill>
                  <a:srgbClr val="666666"/>
                </a:solidFill>
              </a:rPr>
              <a:t>cat</a:t>
            </a:r>
            <a:r>
              <a:rPr lang="en-IE" sz="2400" i="1">
                <a:solidFill>
                  <a:srgbClr val="666666"/>
                </a:solidFill>
              </a:rPr>
              <a:t> eats mice and voles but eats no grass. </a:t>
            </a:r>
            <a:endParaRPr sz="2400" i="1"/>
          </a:p>
        </p:txBody>
      </p:sp>
      <p:sp>
        <p:nvSpPr>
          <p:cNvPr id="662" name="Google Shape;662;p5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Context Weight - TF-IDF</a:t>
            </a:r>
            <a:endParaRPr/>
          </a:p>
        </p:txBody>
      </p:sp>
      <p:sp>
        <p:nvSpPr>
          <p:cNvPr id="669" name="Google Shape;669;p5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46</a:t>
            </a:fld>
            <a:endParaRPr/>
          </a:p>
        </p:txBody>
      </p:sp>
      <p:pic>
        <p:nvPicPr>
          <p:cNvPr id="5" name="Picture 4">
            <a:extLst>
              <a:ext uri="{FF2B5EF4-FFF2-40B4-BE49-F238E27FC236}">
                <a16:creationId xmlns:a16="http://schemas.microsoft.com/office/drawing/2014/main" id="{EB9E60A2-6132-DB0C-46E8-89A8F43444AD}"/>
              </a:ext>
            </a:extLst>
          </p:cNvPr>
          <p:cNvPicPr>
            <a:picLocks noChangeAspect="1"/>
          </p:cNvPicPr>
          <p:nvPr/>
        </p:nvPicPr>
        <p:blipFill>
          <a:blip r:embed="rId3"/>
          <a:stretch>
            <a:fillRect/>
          </a:stretch>
        </p:blipFill>
        <p:spPr>
          <a:xfrm>
            <a:off x="3413856" y="1638685"/>
            <a:ext cx="5364288" cy="3580629"/>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D56C29A7-EED1-4860-7A03-A414CD46C5F3}"/>
              </a:ext>
            </a:extLst>
          </p:cNvPr>
          <p:cNvSpPr txBox="1"/>
          <p:nvPr/>
        </p:nvSpPr>
        <p:spPr>
          <a:xfrm>
            <a:off x="3706402" y="6152251"/>
            <a:ext cx="6691045" cy="246221"/>
          </a:xfrm>
          <a:prstGeom prst="rect">
            <a:avLst/>
          </a:prstGeom>
          <a:noFill/>
        </p:spPr>
        <p:txBody>
          <a:bodyPr wrap="square">
            <a:spAutoFit/>
          </a:bodyPr>
          <a:lstStyle/>
          <a:p>
            <a:r>
              <a:rPr lang="en-IE" sz="1000" dirty="0"/>
              <a:t>Image source: </a:t>
            </a:r>
            <a:r>
              <a:rPr lang="en-IE" sz="1000" dirty="0">
                <a:hlinkClick r:id="rId4"/>
              </a:rPr>
              <a:t>https://www.searchenginejournal.com/tf-idf-can-it-really-help-your-seo/331075/</a:t>
            </a:r>
            <a:r>
              <a:rPr lang="en-IE" sz="10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Context Weight - PMI</a:t>
            </a:r>
            <a:endParaRPr>
              <a:solidFill>
                <a:srgbClr val="FF0000"/>
              </a:solidFill>
            </a:endParaRPr>
          </a:p>
        </p:txBody>
      </p:sp>
      <p:sp>
        <p:nvSpPr>
          <p:cNvPr id="675" name="Google Shape;675;p6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dirty="0">
                <a:solidFill>
                  <a:schemeClr val="dk1"/>
                </a:solidFill>
              </a:rPr>
              <a:t>Pointwise Mutual Information (PMI) </a:t>
            </a:r>
            <a:endParaRPr sz="2800" dirty="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dirty="0">
                <a:solidFill>
                  <a:srgbClr val="000000"/>
                </a:solidFill>
              </a:rPr>
              <a:t>PMI is a correlation or association measure that quantifies the likelihood of co-occurrence of two events. </a:t>
            </a:r>
          </a:p>
          <a:p>
            <a:pPr marL="457200" lvl="1" indent="0" algn="l" rtl="0">
              <a:lnSpc>
                <a:spcPct val="100000"/>
              </a:lnSpc>
              <a:spcBef>
                <a:spcPts val="1000"/>
              </a:spcBef>
              <a:spcAft>
                <a:spcPts val="0"/>
              </a:spcAft>
              <a:buClr>
                <a:srgbClr val="3F3F3F"/>
              </a:buClr>
              <a:buSzPts val="2400"/>
              <a:buFont typeface="Arial"/>
              <a:buNone/>
            </a:pPr>
            <a:r>
              <a:rPr lang="en-IE" dirty="0">
                <a:solidFill>
                  <a:srgbClr val="000000"/>
                </a:solidFill>
              </a:rPr>
              <a:t>In </a:t>
            </a:r>
            <a:r>
              <a:rPr lang="en-IE" dirty="0">
                <a:solidFill>
                  <a:schemeClr val="dk1"/>
                </a:solidFill>
              </a:rPr>
              <a:t>distributional semantics we use PMI to measure the likelihood of co-occurrence of</a:t>
            </a:r>
            <a:r>
              <a:rPr lang="en-IE" dirty="0">
                <a:solidFill>
                  <a:srgbClr val="000000"/>
                </a:solidFill>
              </a:rPr>
              <a:t> two words </a:t>
            </a:r>
            <a:r>
              <a:rPr lang="en-IE" i="1" dirty="0">
                <a:solidFill>
                  <a:schemeClr val="dk1"/>
                </a:solidFill>
              </a:rPr>
              <a:t>w</a:t>
            </a:r>
            <a:r>
              <a:rPr lang="en-IE" i="1" baseline="-25000" dirty="0"/>
              <a:t>1 </a:t>
            </a:r>
            <a:r>
              <a:rPr lang="en-IE" i="1" dirty="0">
                <a:solidFill>
                  <a:schemeClr val="dk1"/>
                </a:solidFill>
              </a:rPr>
              <a:t>, w</a:t>
            </a:r>
            <a:r>
              <a:rPr lang="en-IE" i="1" baseline="-25000" dirty="0"/>
              <a:t>2  </a:t>
            </a:r>
            <a:r>
              <a:rPr lang="en-IE" dirty="0">
                <a:solidFill>
                  <a:srgbClr val="000000"/>
                </a:solidFill>
              </a:rPr>
              <a:t>across a corpus C:</a:t>
            </a:r>
          </a:p>
          <a:p>
            <a:pPr marL="457200" lvl="1" indent="0" algn="l" rtl="0">
              <a:lnSpc>
                <a:spcPct val="100000"/>
              </a:lnSpc>
              <a:spcBef>
                <a:spcPts val="1000"/>
              </a:spcBef>
              <a:spcAft>
                <a:spcPts val="0"/>
              </a:spcAft>
              <a:buClr>
                <a:srgbClr val="3F3F3F"/>
              </a:buClr>
              <a:buSzPts val="2400"/>
              <a:buFont typeface="Arial"/>
              <a:buNone/>
            </a:pPr>
            <a:r>
              <a:rPr lang="en-IE" i="1" dirty="0">
                <a:solidFill>
                  <a:schemeClr val="dk1"/>
                </a:solidFill>
              </a:rPr>
              <a:t>PMI (w</a:t>
            </a:r>
            <a:r>
              <a:rPr lang="en-IE" i="1" baseline="-25000" dirty="0"/>
              <a:t>1 </a:t>
            </a:r>
            <a:r>
              <a:rPr lang="en-IE" i="1" dirty="0">
                <a:solidFill>
                  <a:schemeClr val="dk1"/>
                </a:solidFill>
              </a:rPr>
              <a:t>, w</a:t>
            </a:r>
            <a:r>
              <a:rPr lang="en-IE" i="1" baseline="-25000" dirty="0"/>
              <a:t>2</a:t>
            </a:r>
            <a:r>
              <a:rPr lang="en-IE" i="1" dirty="0">
                <a:solidFill>
                  <a:schemeClr val="dk1"/>
                </a:solidFill>
              </a:rPr>
              <a:t>) = log ( P(w</a:t>
            </a:r>
            <a:r>
              <a:rPr lang="en-IE" i="1" baseline="-25000" dirty="0"/>
              <a:t>1 </a:t>
            </a:r>
            <a:r>
              <a:rPr lang="en-IE" i="1" dirty="0">
                <a:solidFill>
                  <a:schemeClr val="dk1"/>
                </a:solidFill>
              </a:rPr>
              <a:t>, w</a:t>
            </a:r>
            <a:r>
              <a:rPr lang="en-IE" i="1" baseline="-25000" dirty="0"/>
              <a:t>2</a:t>
            </a:r>
            <a:r>
              <a:rPr lang="en-IE" i="1" dirty="0">
                <a:solidFill>
                  <a:schemeClr val="dk1"/>
                </a:solidFill>
              </a:rPr>
              <a:t>)  / P(w</a:t>
            </a:r>
            <a:r>
              <a:rPr lang="en-IE" i="1" baseline="-25000" dirty="0"/>
              <a:t>1</a:t>
            </a:r>
            <a:r>
              <a:rPr lang="en-IE" i="1" dirty="0">
                <a:solidFill>
                  <a:schemeClr val="dk1"/>
                </a:solidFill>
              </a:rPr>
              <a:t>) * P(w</a:t>
            </a:r>
            <a:r>
              <a:rPr lang="en-IE" i="1" baseline="-25000" dirty="0"/>
              <a:t>2</a:t>
            </a:r>
            <a:r>
              <a:rPr lang="en-IE" i="1" dirty="0">
                <a:solidFill>
                  <a:schemeClr val="dk1"/>
                </a:solidFill>
              </a:rPr>
              <a:t>))</a:t>
            </a:r>
          </a:p>
          <a:p>
            <a:pPr marL="457200" lvl="1" indent="0" algn="l" rtl="0">
              <a:lnSpc>
                <a:spcPct val="100000"/>
              </a:lnSpc>
              <a:spcBef>
                <a:spcPts val="1000"/>
              </a:spcBef>
              <a:spcAft>
                <a:spcPts val="0"/>
              </a:spcAft>
              <a:buClr>
                <a:srgbClr val="3F3F3F"/>
              </a:buClr>
              <a:buSzPts val="2400"/>
              <a:buFont typeface="Arial"/>
              <a:buNone/>
            </a:pPr>
            <a:r>
              <a:rPr lang="en-IE" i="1" dirty="0">
                <a:solidFill>
                  <a:schemeClr val="dk1"/>
                </a:solidFill>
              </a:rPr>
              <a:t>P(w</a:t>
            </a:r>
            <a:r>
              <a:rPr lang="en-IE" i="1" baseline="-25000" dirty="0"/>
              <a:t>1</a:t>
            </a:r>
            <a:r>
              <a:rPr lang="en-IE" i="1" dirty="0">
                <a:solidFill>
                  <a:schemeClr val="dk1"/>
                </a:solidFill>
              </a:rPr>
              <a:t>) P(w</a:t>
            </a:r>
            <a:r>
              <a:rPr lang="en-IE" i="1" baseline="-25000" dirty="0"/>
              <a:t>2</a:t>
            </a:r>
            <a:r>
              <a:rPr lang="en-IE" i="1" dirty="0">
                <a:solidFill>
                  <a:schemeClr val="dk1"/>
                </a:solidFill>
              </a:rPr>
              <a:t>) = probability (relative frequency) of </a:t>
            </a:r>
            <a:r>
              <a:rPr lang="en-IE" i="1" dirty="0" err="1">
                <a:solidFill>
                  <a:schemeClr val="dk1"/>
                </a:solidFill>
              </a:rPr>
              <a:t>w</a:t>
            </a:r>
            <a:r>
              <a:rPr lang="en-IE" i="1" baseline="-25000" dirty="0" err="1"/>
              <a:t>i</a:t>
            </a:r>
            <a:r>
              <a:rPr lang="en-IE" i="1" baseline="-25000" dirty="0"/>
              <a:t> </a:t>
            </a:r>
            <a:r>
              <a:rPr lang="en-IE" i="1" dirty="0">
                <a:solidFill>
                  <a:schemeClr val="dk1"/>
                </a:solidFill>
              </a:rPr>
              <a:t>occurring in C</a:t>
            </a:r>
            <a:endParaRPr i="1" dirty="0">
              <a:solidFill>
                <a:schemeClr val="dk1"/>
              </a:solidFill>
            </a:endParaRPr>
          </a:p>
          <a:p>
            <a:pPr marL="457200" lvl="1" indent="0" algn="l" rtl="0">
              <a:lnSpc>
                <a:spcPct val="100000"/>
              </a:lnSpc>
              <a:spcBef>
                <a:spcPts val="0"/>
              </a:spcBef>
              <a:buClr>
                <a:srgbClr val="3F3F3F"/>
              </a:buClr>
              <a:buSzPts val="2400"/>
              <a:buFont typeface="Arial"/>
              <a:buNone/>
            </a:pPr>
            <a:r>
              <a:rPr lang="en-IE" i="1" dirty="0">
                <a:solidFill>
                  <a:schemeClr val="dk1"/>
                </a:solidFill>
              </a:rPr>
              <a:t>		 = frequency of </a:t>
            </a:r>
            <a:r>
              <a:rPr lang="en-IE" i="1" dirty="0" err="1">
                <a:solidFill>
                  <a:schemeClr val="dk1"/>
                </a:solidFill>
              </a:rPr>
              <a:t>w</a:t>
            </a:r>
            <a:r>
              <a:rPr lang="en-IE" i="1" baseline="-25000" dirty="0" err="1"/>
              <a:t>i</a:t>
            </a:r>
            <a:r>
              <a:rPr lang="en-IE" i="1" baseline="-25000" dirty="0"/>
              <a:t> </a:t>
            </a:r>
            <a:r>
              <a:rPr lang="en-IE" i="1" dirty="0">
                <a:solidFill>
                  <a:schemeClr val="dk1"/>
                </a:solidFill>
              </a:rPr>
              <a:t>occurring in C / all words W in C</a:t>
            </a:r>
            <a:endParaRPr i="1" dirty="0">
              <a:solidFill>
                <a:schemeClr val="dk1"/>
              </a:solidFill>
            </a:endParaRPr>
          </a:p>
          <a:p>
            <a:pPr marL="457200" lvl="1" indent="0" algn="l" rtl="0">
              <a:lnSpc>
                <a:spcPct val="100000"/>
              </a:lnSpc>
              <a:spcBef>
                <a:spcPts val="0"/>
              </a:spcBef>
              <a:buClr>
                <a:srgbClr val="3F3F3F"/>
              </a:buClr>
              <a:buSzPts val="2400"/>
              <a:buFont typeface="Arial"/>
              <a:buNone/>
            </a:pPr>
            <a:r>
              <a:rPr lang="en-IE" i="1" dirty="0">
                <a:solidFill>
                  <a:schemeClr val="dk1"/>
                </a:solidFill>
              </a:rPr>
              <a:t>P(w</a:t>
            </a:r>
            <a:r>
              <a:rPr lang="en-IE" i="1" baseline="-25000" dirty="0"/>
              <a:t>1 </a:t>
            </a:r>
            <a:r>
              <a:rPr lang="en-IE" i="1" dirty="0">
                <a:solidFill>
                  <a:schemeClr val="dk1"/>
                </a:solidFill>
              </a:rPr>
              <a:t>, w</a:t>
            </a:r>
            <a:r>
              <a:rPr lang="en-IE" i="1" baseline="-25000" dirty="0"/>
              <a:t>2</a:t>
            </a:r>
            <a:r>
              <a:rPr lang="en-IE" i="1" dirty="0">
                <a:solidFill>
                  <a:schemeClr val="dk1"/>
                </a:solidFill>
              </a:rPr>
              <a:t>)	 = probability of w</a:t>
            </a:r>
            <a:r>
              <a:rPr lang="en-IE" i="1" baseline="-25000" dirty="0"/>
              <a:t>1 </a:t>
            </a:r>
            <a:r>
              <a:rPr lang="en-IE" i="1" dirty="0">
                <a:solidFill>
                  <a:schemeClr val="dk1"/>
                </a:solidFill>
              </a:rPr>
              <a:t>co-occurring with w</a:t>
            </a:r>
            <a:r>
              <a:rPr lang="en-IE" i="1" baseline="-25000" dirty="0"/>
              <a:t>2 </a:t>
            </a:r>
            <a:r>
              <a:rPr lang="en-IE" i="1" dirty="0">
                <a:solidFill>
                  <a:schemeClr val="dk1"/>
                </a:solidFill>
              </a:rPr>
              <a:t>in corpus C</a:t>
            </a:r>
            <a:endParaRPr i="1" dirty="0">
              <a:solidFill>
                <a:schemeClr val="dk1"/>
              </a:solidFill>
            </a:endParaRPr>
          </a:p>
        </p:txBody>
      </p:sp>
      <p:sp>
        <p:nvSpPr>
          <p:cNvPr id="676" name="Google Shape;676;p6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PMI - Example</a:t>
            </a:r>
            <a:endParaRPr/>
          </a:p>
        </p:txBody>
      </p:sp>
      <p:sp>
        <p:nvSpPr>
          <p:cNvPr id="682" name="Google Shape;682;p61"/>
          <p:cNvSpPr txBox="1">
            <a:spLocks noGrp="1"/>
          </p:cNvSpPr>
          <p:nvPr>
            <p:ph type="body" idx="1"/>
          </p:nvPr>
        </p:nvSpPr>
        <p:spPr>
          <a:xfrm>
            <a:off x="838200" y="1503125"/>
            <a:ext cx="10515600" cy="4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Corpus </a:t>
            </a:r>
            <a:r>
              <a:rPr lang="en-IE" i="1"/>
              <a:t>C</a:t>
            </a:r>
            <a:r>
              <a:rPr lang="en-IE"/>
              <a:t> with size (all words) = 24</a:t>
            </a:r>
            <a:endParaRPr i="1"/>
          </a:p>
          <a:p>
            <a:pPr marL="457200" marR="0" lvl="0" indent="0" algn="l" rtl="0">
              <a:lnSpc>
                <a:spcPct val="100000"/>
              </a:lnSpc>
              <a:spcBef>
                <a:spcPts val="1000"/>
              </a:spcBef>
              <a:spcAft>
                <a:spcPts val="0"/>
              </a:spcAft>
              <a:buClr>
                <a:srgbClr val="3F3F3F"/>
              </a:buClr>
              <a:buSzPts val="2800"/>
              <a:buFont typeface="Arial"/>
              <a:buNone/>
            </a:pPr>
            <a:r>
              <a:rPr lang="en-IE" sz="2400" i="1" u="none" strike="noStrike" cap="none">
                <a:solidFill>
                  <a:srgbClr val="3F3F3F"/>
                </a:solidFill>
              </a:rPr>
              <a:t>The </a:t>
            </a:r>
            <a:r>
              <a:rPr lang="en-IE" sz="2400" b="1" i="1" u="none" strike="noStrike" cap="none">
                <a:solidFill>
                  <a:srgbClr val="3F3F3F"/>
                </a:solidFill>
              </a:rPr>
              <a:t>cat lies</a:t>
            </a:r>
            <a:r>
              <a:rPr lang="en-IE" sz="2400" i="1" u="none" strike="noStrike" cap="none">
                <a:solidFill>
                  <a:srgbClr val="3F3F3F"/>
                </a:solidFill>
              </a:rPr>
              <a:t> on the mat.</a:t>
            </a:r>
            <a:r>
              <a:rPr lang="en-IE" sz="2400"/>
              <a:t> </a:t>
            </a:r>
            <a:r>
              <a:rPr lang="en-IE" sz="2400" i="1"/>
              <a:t>The </a:t>
            </a:r>
            <a:r>
              <a:rPr lang="en-IE" sz="2400" b="1" i="1"/>
              <a:t>cat sits</a:t>
            </a:r>
            <a:r>
              <a:rPr lang="en-IE" sz="2400" i="1"/>
              <a:t> near the door. </a:t>
            </a:r>
            <a:endParaRPr sz="2400" i="1"/>
          </a:p>
          <a:p>
            <a:pPr marL="457200" marR="0" lvl="0" indent="0" algn="l" rtl="0">
              <a:lnSpc>
                <a:spcPct val="100000"/>
              </a:lnSpc>
              <a:spcBef>
                <a:spcPts val="0"/>
              </a:spcBef>
              <a:spcAft>
                <a:spcPts val="0"/>
              </a:spcAft>
              <a:buClr>
                <a:srgbClr val="3F3F3F"/>
              </a:buClr>
              <a:buSzPts val="2800"/>
              <a:buFont typeface="Arial"/>
              <a:buNone/>
            </a:pPr>
            <a:r>
              <a:rPr lang="en-IE" sz="2400" i="1" u="none" strike="noStrike" cap="none">
                <a:solidFill>
                  <a:srgbClr val="3F3F3F"/>
                </a:solidFill>
              </a:rPr>
              <a:t>The </a:t>
            </a:r>
            <a:r>
              <a:rPr lang="en-IE" sz="2400" b="1" i="1"/>
              <a:t>dog </a:t>
            </a:r>
            <a:r>
              <a:rPr lang="en-IE" sz="2400" b="1" i="1" u="none" strike="noStrike" cap="none">
                <a:solidFill>
                  <a:srgbClr val="3F3F3F"/>
                </a:solidFill>
              </a:rPr>
              <a:t>lies</a:t>
            </a:r>
            <a:r>
              <a:rPr lang="en-IE" sz="2400" i="1" u="none" strike="noStrike" cap="none">
                <a:solidFill>
                  <a:srgbClr val="3F3F3F"/>
                </a:solidFill>
              </a:rPr>
              <a:t> on the floor.</a:t>
            </a:r>
            <a:r>
              <a:rPr lang="en-IE" sz="2400" i="1"/>
              <a:t> The </a:t>
            </a:r>
            <a:r>
              <a:rPr lang="en-IE" sz="2400" b="1" i="1"/>
              <a:t>dog lies</a:t>
            </a:r>
            <a:r>
              <a:rPr lang="en-IE" sz="2400" i="1"/>
              <a:t> near the door</a:t>
            </a:r>
            <a:endParaRPr sz="2400" i="1"/>
          </a:p>
          <a:p>
            <a:pPr marL="0" lvl="0" indent="0" algn="l" rtl="0">
              <a:lnSpc>
                <a:spcPct val="100000"/>
              </a:lnSpc>
              <a:spcBef>
                <a:spcPts val="600"/>
              </a:spcBef>
              <a:spcAft>
                <a:spcPts val="0"/>
              </a:spcAft>
              <a:buClr>
                <a:srgbClr val="3F3F3F"/>
              </a:buClr>
              <a:buSzPts val="2800"/>
              <a:buFont typeface="Arial"/>
              <a:buNone/>
            </a:pPr>
            <a:r>
              <a:rPr lang="en-IE"/>
              <a:t>Frequency of target words (</a:t>
            </a:r>
            <a:r>
              <a:rPr lang="en-IE" i="1"/>
              <a:t>w</a:t>
            </a:r>
            <a:r>
              <a:rPr lang="en-IE" i="1" baseline="-25000"/>
              <a:t>1</a:t>
            </a:r>
            <a:r>
              <a:rPr lang="en-IE"/>
              <a:t>)</a:t>
            </a:r>
            <a:endParaRPr b="1"/>
          </a:p>
          <a:p>
            <a:pPr marL="457200" lvl="0" indent="0" algn="l" rtl="0">
              <a:lnSpc>
                <a:spcPct val="100000"/>
              </a:lnSpc>
              <a:spcBef>
                <a:spcPts val="600"/>
              </a:spcBef>
              <a:spcAft>
                <a:spcPts val="0"/>
              </a:spcAft>
              <a:buClr>
                <a:srgbClr val="3F3F3F"/>
              </a:buClr>
              <a:buSzPts val="2800"/>
              <a:buFont typeface="Arial"/>
              <a:buNone/>
            </a:pPr>
            <a:r>
              <a:rPr lang="en-IE" sz="2400" b="1" i="1"/>
              <a:t>cat:2, dog:2</a:t>
            </a:r>
            <a:endParaRPr sz="2400" b="1" i="1"/>
          </a:p>
          <a:p>
            <a:pPr marL="0" lvl="0" indent="0" algn="l" rtl="0">
              <a:lnSpc>
                <a:spcPct val="100000"/>
              </a:lnSpc>
              <a:spcBef>
                <a:spcPts val="600"/>
              </a:spcBef>
              <a:spcAft>
                <a:spcPts val="0"/>
              </a:spcAft>
              <a:buClr>
                <a:srgbClr val="3F3F3F"/>
              </a:buClr>
              <a:buSzPts val="2800"/>
              <a:buFont typeface="Arial"/>
              <a:buNone/>
            </a:pPr>
            <a:r>
              <a:rPr lang="en-IE"/>
              <a:t>Frequency of context words (</a:t>
            </a:r>
            <a:r>
              <a:rPr lang="en-IE" i="1"/>
              <a:t>w</a:t>
            </a:r>
            <a:r>
              <a:rPr lang="en-IE" i="1" baseline="-25000"/>
              <a:t>2</a:t>
            </a:r>
            <a:r>
              <a:rPr lang="en-IE"/>
              <a:t>)</a:t>
            </a:r>
            <a:endParaRPr b="1"/>
          </a:p>
          <a:p>
            <a:pPr marL="457200" lvl="0" indent="0" algn="l" rtl="0">
              <a:lnSpc>
                <a:spcPct val="100000"/>
              </a:lnSpc>
              <a:spcBef>
                <a:spcPts val="600"/>
              </a:spcBef>
              <a:spcAft>
                <a:spcPts val="0"/>
              </a:spcAft>
              <a:buClr>
                <a:srgbClr val="3F3F3F"/>
              </a:buClr>
              <a:buSzPts val="2800"/>
              <a:buFont typeface="Arial"/>
              <a:buNone/>
            </a:pPr>
            <a:r>
              <a:rPr lang="en-IE" sz="2400" b="1" i="1"/>
              <a:t>lies:3, sits:1</a:t>
            </a:r>
            <a:endParaRPr sz="2400" b="1"/>
          </a:p>
          <a:p>
            <a:pPr marL="0" lvl="0" indent="0" algn="l" rtl="0">
              <a:lnSpc>
                <a:spcPct val="100000"/>
              </a:lnSpc>
              <a:spcBef>
                <a:spcPts val="600"/>
              </a:spcBef>
              <a:spcAft>
                <a:spcPts val="0"/>
              </a:spcAft>
              <a:buClr>
                <a:srgbClr val="3F3F3F"/>
              </a:buClr>
              <a:buSzPts val="2800"/>
              <a:buFont typeface="Arial"/>
              <a:buNone/>
            </a:pPr>
            <a:r>
              <a:rPr lang="en-IE"/>
              <a:t>Frequency of </a:t>
            </a:r>
            <a:r>
              <a:rPr lang="en-IE" i="1"/>
              <a:t>w</a:t>
            </a:r>
            <a:r>
              <a:rPr lang="en-IE" i="1" baseline="-25000"/>
              <a:t>1</a:t>
            </a:r>
            <a:r>
              <a:rPr lang="en-IE" i="1"/>
              <a:t> </a:t>
            </a:r>
            <a:r>
              <a:rPr lang="en-IE"/>
              <a:t>and </a:t>
            </a:r>
            <a:r>
              <a:rPr lang="en-IE" i="1"/>
              <a:t>w</a:t>
            </a:r>
            <a:r>
              <a:rPr lang="en-IE" i="1" baseline="-25000"/>
              <a:t>2</a:t>
            </a:r>
            <a:r>
              <a:rPr lang="en-IE" i="1"/>
              <a:t> </a:t>
            </a:r>
            <a:r>
              <a:rPr lang="en-IE"/>
              <a:t>co-occurring</a:t>
            </a:r>
            <a:endParaRPr b="1"/>
          </a:p>
          <a:p>
            <a:pPr marL="0" lvl="0" indent="457200" algn="l" rtl="0">
              <a:lnSpc>
                <a:spcPct val="100000"/>
              </a:lnSpc>
              <a:spcBef>
                <a:spcPts val="600"/>
              </a:spcBef>
              <a:spcAft>
                <a:spcPts val="0"/>
              </a:spcAft>
              <a:buClr>
                <a:srgbClr val="3F3F3F"/>
              </a:buClr>
              <a:buSzPts val="2800"/>
              <a:buFont typeface="Arial"/>
              <a:buNone/>
            </a:pPr>
            <a:r>
              <a:rPr lang="en-IE" sz="2400" b="1" i="1"/>
              <a:t>cat lies:1, cat sits:1,</a:t>
            </a:r>
            <a:r>
              <a:rPr lang="en-IE" sz="2400" b="1"/>
              <a:t> </a:t>
            </a:r>
            <a:r>
              <a:rPr lang="en-IE" sz="2400" b="1" i="1"/>
              <a:t>dog sits:0, dog lies:2</a:t>
            </a:r>
            <a:endParaRPr sz="2400" b="1"/>
          </a:p>
        </p:txBody>
      </p:sp>
      <p:sp>
        <p:nvSpPr>
          <p:cNvPr id="683" name="Google Shape;683;p6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PMI - Example</a:t>
            </a:r>
            <a:endParaRPr>
              <a:solidFill>
                <a:srgbClr val="FF0000"/>
              </a:solidFill>
            </a:endParaRPr>
          </a:p>
        </p:txBody>
      </p:sp>
      <p:sp>
        <p:nvSpPr>
          <p:cNvPr id="689" name="Google Shape;689;p6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49</a:t>
            </a:fld>
            <a:endParaRPr/>
          </a:p>
        </p:txBody>
      </p:sp>
      <p:sp>
        <p:nvSpPr>
          <p:cNvPr id="690" name="Google Shape;690;p62"/>
          <p:cNvSpPr txBox="1"/>
          <p:nvPr/>
        </p:nvSpPr>
        <p:spPr>
          <a:xfrm>
            <a:off x="838199" y="1598925"/>
            <a:ext cx="9538699" cy="2068949"/>
          </a:xfrm>
          <a:prstGeom prst="rect">
            <a:avLst/>
          </a:prstGeom>
          <a:noFill/>
          <a:ln>
            <a:noFill/>
          </a:ln>
        </p:spPr>
        <p:txBody>
          <a:bodyPr spcFirstLastPara="1" wrap="square" lIns="91425" tIns="91425" rIns="91425" bIns="91425" anchor="t" anchorCtr="0">
            <a:noAutofit/>
          </a:bodyPr>
          <a:lstStyle/>
          <a:p>
            <a:pPr marL="0" marR="0" lvl="1" indent="0" algn="l" rtl="0">
              <a:lnSpc>
                <a:spcPct val="200000"/>
              </a:lnSpc>
              <a:spcBef>
                <a:spcPts val="0"/>
              </a:spcBef>
              <a:spcAft>
                <a:spcPts val="0"/>
              </a:spcAft>
              <a:buClr>
                <a:srgbClr val="3F3F3F"/>
              </a:buClr>
              <a:buSzPts val="2400"/>
              <a:buFont typeface="Arial"/>
              <a:buNone/>
            </a:pPr>
            <a:r>
              <a:rPr lang="en-IE" sz="2800" b="1" i="1" u="none" strike="noStrike" cap="none" dirty="0">
                <a:solidFill>
                  <a:srgbClr val="000000"/>
                </a:solidFill>
                <a:latin typeface="Calibri"/>
                <a:ea typeface="Calibri"/>
                <a:cs typeface="Calibri"/>
                <a:sym typeface="Calibri"/>
              </a:rPr>
              <a:t>PMI (w</a:t>
            </a:r>
            <a:r>
              <a:rPr lang="en-IE" sz="2800" b="1" i="1" u="none" strike="noStrike" cap="none" baseline="-25000" dirty="0">
                <a:solidFill>
                  <a:srgbClr val="3F3F3F"/>
                </a:solidFill>
                <a:latin typeface="Calibri"/>
                <a:ea typeface="Calibri"/>
                <a:cs typeface="Calibri"/>
                <a:sym typeface="Calibri"/>
              </a:rPr>
              <a:t>1 </a:t>
            </a:r>
            <a:r>
              <a:rPr lang="en-IE" sz="2800" b="1" i="1" u="none" strike="noStrike" cap="none" dirty="0">
                <a:solidFill>
                  <a:srgbClr val="000000"/>
                </a:solidFill>
                <a:latin typeface="Calibri"/>
                <a:ea typeface="Calibri"/>
                <a:cs typeface="Calibri"/>
                <a:sym typeface="Calibri"/>
              </a:rPr>
              <a:t>, w</a:t>
            </a:r>
            <a:r>
              <a:rPr lang="en-IE" sz="2800" b="1" i="1" u="none" strike="noStrike" cap="none" baseline="-25000" dirty="0">
                <a:solidFill>
                  <a:srgbClr val="3F3F3F"/>
                </a:solidFill>
                <a:latin typeface="Calibri"/>
                <a:ea typeface="Calibri"/>
                <a:cs typeface="Calibri"/>
                <a:sym typeface="Calibri"/>
              </a:rPr>
              <a:t>2 </a:t>
            </a:r>
            <a:r>
              <a:rPr lang="en-IE" sz="2800" b="1" i="1" u="none" strike="noStrike" cap="none" dirty="0">
                <a:solidFill>
                  <a:srgbClr val="000000"/>
                </a:solidFill>
                <a:latin typeface="Calibri"/>
                <a:ea typeface="Calibri"/>
                <a:cs typeface="Calibri"/>
                <a:sym typeface="Calibri"/>
              </a:rPr>
              <a:t>) 	= log</a:t>
            </a:r>
            <a:r>
              <a:rPr lang="en-IE" sz="2800" b="1" i="1" u="none" strike="noStrike" cap="none" baseline="-25000" dirty="0">
                <a:solidFill>
                  <a:schemeClr val="dk1"/>
                </a:solidFill>
                <a:latin typeface="Calibri"/>
                <a:ea typeface="Calibri"/>
                <a:cs typeface="Calibri"/>
                <a:sym typeface="Calibri"/>
              </a:rPr>
              <a:t>2</a:t>
            </a:r>
            <a:r>
              <a:rPr lang="en-IE" sz="2800" b="1" i="1" u="none" strike="noStrike" cap="none" dirty="0">
                <a:solidFill>
                  <a:srgbClr val="000000"/>
                </a:solidFill>
                <a:latin typeface="Calibri"/>
                <a:ea typeface="Calibri"/>
                <a:cs typeface="Calibri"/>
                <a:sym typeface="Calibri"/>
              </a:rPr>
              <a:t> ( P(w</a:t>
            </a:r>
            <a:r>
              <a:rPr lang="en-IE" sz="2800" b="1" i="1" u="none" strike="noStrike" cap="none" baseline="-25000" dirty="0">
                <a:solidFill>
                  <a:srgbClr val="3F3F3F"/>
                </a:solidFill>
                <a:latin typeface="Calibri"/>
                <a:ea typeface="Calibri"/>
                <a:cs typeface="Calibri"/>
                <a:sym typeface="Calibri"/>
              </a:rPr>
              <a:t>1 </a:t>
            </a:r>
            <a:r>
              <a:rPr lang="en-IE" sz="2800" b="1" i="1" u="none" strike="noStrike" cap="none" dirty="0">
                <a:solidFill>
                  <a:srgbClr val="000000"/>
                </a:solidFill>
                <a:latin typeface="Calibri"/>
                <a:ea typeface="Calibri"/>
                <a:cs typeface="Calibri"/>
                <a:sym typeface="Calibri"/>
              </a:rPr>
              <a:t>, w</a:t>
            </a:r>
            <a:r>
              <a:rPr lang="en-IE" sz="2800" b="1" i="1" u="none" strike="noStrike" cap="none" baseline="-25000" dirty="0">
                <a:solidFill>
                  <a:srgbClr val="3F3F3F"/>
                </a:solidFill>
                <a:latin typeface="Calibri"/>
                <a:ea typeface="Calibri"/>
                <a:cs typeface="Calibri"/>
                <a:sym typeface="Calibri"/>
              </a:rPr>
              <a:t>2 </a:t>
            </a:r>
            <a:r>
              <a:rPr lang="en-IE" sz="2800" b="1" i="1" u="none" strike="noStrike" cap="none" dirty="0">
                <a:solidFill>
                  <a:srgbClr val="000000"/>
                </a:solidFill>
                <a:latin typeface="Calibri"/>
                <a:ea typeface="Calibri"/>
                <a:cs typeface="Calibri"/>
                <a:sym typeface="Calibri"/>
              </a:rPr>
              <a:t>)  / P(w</a:t>
            </a:r>
            <a:r>
              <a:rPr lang="en-IE" sz="2800" b="1" i="1" u="none" strike="noStrike" cap="none" baseline="-25000" dirty="0">
                <a:solidFill>
                  <a:srgbClr val="3F3F3F"/>
                </a:solidFill>
                <a:latin typeface="Calibri"/>
                <a:ea typeface="Calibri"/>
                <a:cs typeface="Calibri"/>
                <a:sym typeface="Calibri"/>
              </a:rPr>
              <a:t>1 </a:t>
            </a:r>
            <a:r>
              <a:rPr lang="en-IE" sz="2800" b="1" i="1" u="none" strike="noStrike" cap="none" dirty="0">
                <a:solidFill>
                  <a:srgbClr val="000000"/>
                </a:solidFill>
                <a:latin typeface="Calibri"/>
                <a:ea typeface="Calibri"/>
                <a:cs typeface="Calibri"/>
                <a:sym typeface="Calibri"/>
              </a:rPr>
              <a:t>) * P(w</a:t>
            </a:r>
            <a:r>
              <a:rPr lang="en-IE" sz="2800" b="1" i="1" u="none" strike="noStrike" cap="none" baseline="-25000" dirty="0">
                <a:solidFill>
                  <a:srgbClr val="3F3F3F"/>
                </a:solidFill>
                <a:latin typeface="Calibri"/>
                <a:ea typeface="Calibri"/>
                <a:cs typeface="Calibri"/>
                <a:sym typeface="Calibri"/>
              </a:rPr>
              <a:t>2 </a:t>
            </a:r>
            <a:r>
              <a:rPr lang="en-IE" sz="2800" b="1" i="1" u="none" strike="noStrike" cap="none" dirty="0">
                <a:solidFill>
                  <a:srgbClr val="000000"/>
                </a:solidFill>
                <a:latin typeface="Calibri"/>
                <a:ea typeface="Calibri"/>
                <a:cs typeface="Calibri"/>
                <a:sym typeface="Calibri"/>
              </a:rPr>
              <a:t>))</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2800"/>
              <a:buFont typeface="Arial"/>
              <a:buNone/>
            </a:pPr>
            <a:r>
              <a:rPr lang="en-IE" sz="2800" b="0" i="1" u="none" strike="noStrike" cap="none" dirty="0">
                <a:solidFill>
                  <a:srgbClr val="000000"/>
                </a:solidFill>
                <a:latin typeface="Calibri"/>
                <a:ea typeface="Calibri"/>
                <a:cs typeface="Calibri"/>
                <a:sym typeface="Calibri"/>
              </a:rPr>
              <a:t>PMI (cat, sits) 	= log</a:t>
            </a:r>
            <a:r>
              <a:rPr lang="en-IE" sz="2800" b="0" i="1" u="none" strike="noStrike" cap="none" baseline="-25000" dirty="0">
                <a:solidFill>
                  <a:srgbClr val="000000"/>
                </a:solidFill>
                <a:latin typeface="Calibri"/>
                <a:ea typeface="Calibri"/>
                <a:cs typeface="Calibri"/>
                <a:sym typeface="Calibri"/>
              </a:rPr>
              <a:t>2</a:t>
            </a:r>
            <a:r>
              <a:rPr lang="en-IE" sz="2800" b="0" i="1" u="none" strike="noStrike" cap="none" dirty="0">
                <a:solidFill>
                  <a:srgbClr val="000000"/>
                </a:solidFill>
                <a:latin typeface="Calibri"/>
                <a:ea typeface="Calibri"/>
                <a:cs typeface="Calibri"/>
                <a:sym typeface="Calibri"/>
              </a:rPr>
              <a:t> (P(cat, sits) / (P(cat) * P(sits)))</a:t>
            </a:r>
          </a:p>
          <a:p>
            <a:pPr marL="0" marR="0" lvl="0" indent="0" algn="l" rtl="0">
              <a:lnSpc>
                <a:spcPct val="100000"/>
              </a:lnSpc>
              <a:spcBef>
                <a:spcPts val="0"/>
              </a:spcBef>
              <a:spcAft>
                <a:spcPts val="0"/>
              </a:spcAft>
              <a:buClr>
                <a:srgbClr val="3F3F3F"/>
              </a:buClr>
              <a:buSzPts val="2800"/>
              <a:buFont typeface="Arial"/>
              <a:buNone/>
            </a:pPr>
            <a:r>
              <a:rPr lang="en-IE" sz="2800" i="1" dirty="0">
                <a:latin typeface="Calibri"/>
                <a:ea typeface="Calibri"/>
                <a:cs typeface="Calibri"/>
                <a:sym typeface="Calibri"/>
              </a:rPr>
              <a:t>	</a:t>
            </a:r>
            <a:r>
              <a:rPr lang="en-IE" sz="2800" b="0" i="1" u="none" strike="noStrike" cap="none" dirty="0">
                <a:solidFill>
                  <a:srgbClr val="000000"/>
                </a:solidFill>
                <a:latin typeface="Calibri"/>
                <a:ea typeface="Calibri"/>
                <a:cs typeface="Calibri"/>
                <a:sym typeface="Calibri"/>
              </a:rPr>
              <a:t>		= log</a:t>
            </a:r>
            <a:r>
              <a:rPr lang="en-IE" sz="2800" b="0" i="1" u="none" strike="noStrike" cap="none" baseline="-25000" dirty="0">
                <a:solidFill>
                  <a:srgbClr val="000000"/>
                </a:solidFill>
                <a:latin typeface="Calibri"/>
                <a:ea typeface="Calibri"/>
                <a:cs typeface="Calibri"/>
                <a:sym typeface="Calibri"/>
              </a:rPr>
              <a:t>2</a:t>
            </a:r>
            <a:r>
              <a:rPr lang="en-IE" sz="2800" b="0" i="1" u="none" strike="noStrike" cap="none" dirty="0">
                <a:solidFill>
                  <a:srgbClr val="000000"/>
                </a:solidFill>
                <a:latin typeface="Calibri"/>
                <a:ea typeface="Calibri"/>
                <a:cs typeface="Calibri"/>
                <a:sym typeface="Calibri"/>
              </a:rPr>
              <a:t> (1/24 / (2/24 * 1/24)) = </a:t>
            </a:r>
            <a:r>
              <a:rPr lang="en-IE" sz="2800" b="1" i="1" dirty="0">
                <a:latin typeface="Calibri"/>
                <a:ea typeface="Calibri"/>
                <a:cs typeface="Calibri"/>
                <a:sym typeface="Calibri"/>
              </a:rPr>
              <a:t>3.58</a:t>
            </a:r>
            <a:endParaRPr sz="2800" b="0" i="0" u="none" strike="noStrike" cap="none" dirty="0">
              <a:solidFill>
                <a:srgbClr val="000000"/>
              </a:solidFill>
              <a:latin typeface="Calibri"/>
              <a:ea typeface="Calibri"/>
              <a:cs typeface="Calibri"/>
              <a:sym typeface="Calibri"/>
            </a:endParaRPr>
          </a:p>
        </p:txBody>
      </p:sp>
      <p:graphicFrame>
        <p:nvGraphicFramePr>
          <p:cNvPr id="691" name="Google Shape;691;p62"/>
          <p:cNvGraphicFramePr/>
          <p:nvPr/>
        </p:nvGraphicFramePr>
        <p:xfrm>
          <a:off x="8243149" y="4248697"/>
          <a:ext cx="3748325" cy="1554510"/>
        </p:xfrm>
        <a:graphic>
          <a:graphicData uri="http://schemas.openxmlformats.org/drawingml/2006/table">
            <a:tbl>
              <a:tblPr firstRow="1" bandRow="1">
                <a:noFill/>
                <a:tableStyleId>{499A3F49-B3BD-435A-A0BC-53189D0257FB}</a:tableStyleId>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i="1" u="none" strike="noStrike" cap="none">
                          <a:solidFill>
                            <a:srgbClr val="000000"/>
                          </a:solidFill>
                          <a:latin typeface="Calibri"/>
                          <a:ea typeface="Calibri"/>
                          <a:cs typeface="Calibri"/>
                          <a:sym typeface="Calibri"/>
                        </a:rPr>
                        <a:t>lies</a:t>
                      </a:r>
                      <a:endParaRPr sz="28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800" i="1" u="none" strike="noStrike" cap="none">
                          <a:solidFill>
                            <a:srgbClr val="000000"/>
                          </a:solidFill>
                          <a:latin typeface="Calibri"/>
                          <a:ea typeface="Calibri"/>
                          <a:cs typeface="Calibri"/>
                          <a:sym typeface="Calibri"/>
                        </a:rPr>
                        <a:t>sits</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cat</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a:solidFill>
                            <a:srgbClr val="000000"/>
                          </a:solidFill>
                          <a:latin typeface="Calibri"/>
                          <a:ea typeface="Calibri"/>
                          <a:cs typeface="Calibri"/>
                          <a:sym typeface="Calibri"/>
                        </a:rPr>
                        <a:t>3.58</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dog</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sp>
        <p:nvSpPr>
          <p:cNvPr id="692" name="Google Shape;692;p62"/>
          <p:cNvSpPr txBox="1"/>
          <p:nvPr/>
        </p:nvSpPr>
        <p:spPr>
          <a:xfrm>
            <a:off x="221725" y="4387200"/>
            <a:ext cx="3000000" cy="1493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target words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1</a:t>
            </a:r>
            <a:r>
              <a:rPr lang="en-IE" sz="1000">
                <a:solidFill>
                  <a:srgbClr val="3F3F3F"/>
                </a:solidFill>
                <a:latin typeface="Calibri"/>
                <a:ea typeface="Calibri"/>
                <a:cs typeface="Calibri"/>
                <a:sym typeface="Calibri"/>
              </a:rPr>
              <a:t>)</a:t>
            </a:r>
            <a:endParaRPr sz="1000" b="1">
              <a:solidFill>
                <a:srgbClr val="3F3F3F"/>
              </a:solidFill>
              <a:latin typeface="Calibri"/>
              <a:ea typeface="Calibri"/>
              <a:cs typeface="Calibri"/>
              <a:sym typeface="Calibri"/>
            </a:endParaRPr>
          </a:p>
          <a:p>
            <a:pPr marL="457200" lvl="0" indent="0" algn="l" rtl="0">
              <a:spcBef>
                <a:spcPts val="600"/>
              </a:spcBef>
              <a:spcAft>
                <a:spcPts val="0"/>
              </a:spcAft>
              <a:buNone/>
            </a:pPr>
            <a:r>
              <a:rPr lang="en-IE" sz="1000" b="1" i="1">
                <a:solidFill>
                  <a:srgbClr val="3F3F3F"/>
                </a:solidFill>
                <a:latin typeface="Calibri"/>
                <a:ea typeface="Calibri"/>
                <a:cs typeface="Calibri"/>
                <a:sym typeface="Calibri"/>
              </a:rPr>
              <a:t>cat:2, dog:2</a:t>
            </a:r>
            <a:endParaRPr sz="1000" b="1" i="1">
              <a:solidFill>
                <a:srgbClr val="3F3F3F"/>
              </a:solidFill>
              <a:latin typeface="Calibri"/>
              <a:ea typeface="Calibri"/>
              <a:cs typeface="Calibri"/>
              <a:sym typeface="Calibri"/>
            </a:endParaRPr>
          </a:p>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context words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2</a:t>
            </a:r>
            <a:r>
              <a:rPr lang="en-IE" sz="1000">
                <a:solidFill>
                  <a:srgbClr val="3F3F3F"/>
                </a:solidFill>
                <a:latin typeface="Calibri"/>
                <a:ea typeface="Calibri"/>
                <a:cs typeface="Calibri"/>
                <a:sym typeface="Calibri"/>
              </a:rPr>
              <a:t>)</a:t>
            </a:r>
            <a:endParaRPr sz="1000" b="1">
              <a:solidFill>
                <a:srgbClr val="3F3F3F"/>
              </a:solidFill>
              <a:latin typeface="Calibri"/>
              <a:ea typeface="Calibri"/>
              <a:cs typeface="Calibri"/>
              <a:sym typeface="Calibri"/>
            </a:endParaRPr>
          </a:p>
          <a:p>
            <a:pPr marL="457200" lvl="0" indent="0" algn="l" rtl="0">
              <a:spcBef>
                <a:spcPts val="600"/>
              </a:spcBef>
              <a:spcAft>
                <a:spcPts val="0"/>
              </a:spcAft>
              <a:buNone/>
            </a:pPr>
            <a:r>
              <a:rPr lang="en-IE" sz="1000" b="1" i="1">
                <a:solidFill>
                  <a:srgbClr val="3F3F3F"/>
                </a:solidFill>
                <a:latin typeface="Calibri"/>
                <a:ea typeface="Calibri"/>
                <a:cs typeface="Calibri"/>
                <a:sym typeface="Calibri"/>
              </a:rPr>
              <a:t>lies:3, sits:1</a:t>
            </a:r>
            <a:endParaRPr sz="1000" b="1">
              <a:solidFill>
                <a:srgbClr val="3F3F3F"/>
              </a:solidFill>
              <a:latin typeface="Calibri"/>
              <a:ea typeface="Calibri"/>
              <a:cs typeface="Calibri"/>
              <a:sym typeface="Calibri"/>
            </a:endParaRPr>
          </a:p>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1</a:t>
            </a:r>
            <a:r>
              <a:rPr lang="en-IE" sz="1000" i="1">
                <a:solidFill>
                  <a:srgbClr val="3F3F3F"/>
                </a:solidFill>
                <a:latin typeface="Calibri"/>
                <a:ea typeface="Calibri"/>
                <a:cs typeface="Calibri"/>
                <a:sym typeface="Calibri"/>
              </a:rPr>
              <a:t> </a:t>
            </a:r>
            <a:r>
              <a:rPr lang="en-IE" sz="1000">
                <a:solidFill>
                  <a:srgbClr val="3F3F3F"/>
                </a:solidFill>
                <a:latin typeface="Calibri"/>
                <a:ea typeface="Calibri"/>
                <a:cs typeface="Calibri"/>
                <a:sym typeface="Calibri"/>
              </a:rPr>
              <a:t>and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2</a:t>
            </a:r>
            <a:r>
              <a:rPr lang="en-IE" sz="1000" i="1">
                <a:solidFill>
                  <a:srgbClr val="3F3F3F"/>
                </a:solidFill>
                <a:latin typeface="Calibri"/>
                <a:ea typeface="Calibri"/>
                <a:cs typeface="Calibri"/>
                <a:sym typeface="Calibri"/>
              </a:rPr>
              <a:t> </a:t>
            </a:r>
            <a:r>
              <a:rPr lang="en-IE" sz="1000">
                <a:solidFill>
                  <a:srgbClr val="3F3F3F"/>
                </a:solidFill>
                <a:latin typeface="Calibri"/>
                <a:ea typeface="Calibri"/>
                <a:cs typeface="Calibri"/>
                <a:sym typeface="Calibri"/>
              </a:rPr>
              <a:t>co-occurring</a:t>
            </a:r>
            <a:endParaRPr sz="1000" b="1">
              <a:solidFill>
                <a:srgbClr val="3F3F3F"/>
              </a:solidFill>
              <a:latin typeface="Calibri"/>
              <a:ea typeface="Calibri"/>
              <a:cs typeface="Calibri"/>
              <a:sym typeface="Calibri"/>
            </a:endParaRPr>
          </a:p>
          <a:p>
            <a:pPr marL="0" lvl="0" indent="457200" algn="l" rtl="0">
              <a:spcBef>
                <a:spcPts val="600"/>
              </a:spcBef>
              <a:spcAft>
                <a:spcPts val="0"/>
              </a:spcAft>
              <a:buNone/>
            </a:pPr>
            <a:r>
              <a:rPr lang="en-IE" sz="1000" b="1" i="1">
                <a:solidFill>
                  <a:srgbClr val="3F3F3F"/>
                </a:solidFill>
                <a:latin typeface="Calibri"/>
                <a:ea typeface="Calibri"/>
                <a:cs typeface="Calibri"/>
                <a:sym typeface="Calibri"/>
              </a:rPr>
              <a:t>cat lies:1, cat sits:1,</a:t>
            </a:r>
            <a:r>
              <a:rPr lang="en-IE" sz="1000" b="1">
                <a:solidFill>
                  <a:srgbClr val="3F3F3F"/>
                </a:solidFill>
                <a:latin typeface="Calibri"/>
                <a:ea typeface="Calibri"/>
                <a:cs typeface="Calibri"/>
                <a:sym typeface="Calibri"/>
              </a:rPr>
              <a:t> </a:t>
            </a:r>
            <a:r>
              <a:rPr lang="en-IE" sz="1000" b="1" i="1">
                <a:solidFill>
                  <a:srgbClr val="3F3F3F"/>
                </a:solidFill>
                <a:latin typeface="Calibri"/>
                <a:ea typeface="Calibri"/>
                <a:cs typeface="Calibri"/>
                <a:sym typeface="Calibri"/>
              </a:rPr>
              <a:t>dog sits:0, dog lies:2</a:t>
            </a:r>
            <a:endParaRPr sz="1000" b="1">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Document Set</a:t>
            </a:r>
            <a:endParaRPr/>
          </a:p>
        </p:txBody>
      </p:sp>
      <p:sp>
        <p:nvSpPr>
          <p:cNvPr id="268" name="Google Shape;268;p18"/>
          <p:cNvSpPr/>
          <p:nvPr/>
        </p:nvSpPr>
        <p:spPr>
          <a:xfrm>
            <a:off x="5783900" y="1279525"/>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0" i="0" u="none" strike="noStrike" cap="none">
                <a:solidFill>
                  <a:srgbClr val="000000"/>
                </a:solidFill>
                <a:latin typeface="Arial"/>
                <a:ea typeface="Arial"/>
                <a:cs typeface="Arial"/>
                <a:sym typeface="Arial"/>
              </a:rPr>
              <a:t>Government publishes </a:t>
            </a:r>
            <a:r>
              <a:rPr lang="en-IE" sz="2400" b="0" i="0" u="none" strike="noStrike" cap="none">
                <a:solidFill>
                  <a:schemeClr val="dk1"/>
                </a:solidFill>
                <a:latin typeface="Arial"/>
                <a:ea typeface="Arial"/>
                <a:cs typeface="Arial"/>
                <a:sym typeface="Arial"/>
              </a:rPr>
              <a:t>NPHET </a:t>
            </a:r>
            <a:r>
              <a:rPr lang="en-IE" sz="2400" b="0" i="0" u="none" strike="noStrike" cap="none">
                <a:solidFill>
                  <a:srgbClr val="000000"/>
                </a:solidFill>
                <a:latin typeface="Arial"/>
                <a:ea typeface="Arial"/>
                <a:cs typeface="Arial"/>
                <a:sym typeface="Arial"/>
              </a:rPr>
              <a:t>advice</a:t>
            </a:r>
            <a:endParaRPr sz="2400" b="0" i="0" u="none" strike="noStrike" cap="none">
              <a:solidFill>
                <a:srgbClr val="000000"/>
              </a:solidFill>
              <a:latin typeface="Arial"/>
              <a:ea typeface="Arial"/>
              <a:cs typeface="Arial"/>
              <a:sym typeface="Arial"/>
            </a:endParaRPr>
          </a:p>
        </p:txBody>
      </p:sp>
      <p:sp>
        <p:nvSpPr>
          <p:cNvPr id="269" name="Google Shape;269;p18"/>
          <p:cNvSpPr/>
          <p:nvPr/>
        </p:nvSpPr>
        <p:spPr>
          <a:xfrm>
            <a:off x="6305394" y="2367611"/>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0" i="0" u="none" strike="noStrike" cap="none">
                <a:solidFill>
                  <a:srgbClr val="000000"/>
                </a:solidFill>
                <a:latin typeface="Arial"/>
                <a:ea typeface="Arial"/>
                <a:cs typeface="Arial"/>
                <a:sym typeface="Arial"/>
              </a:rPr>
              <a:t>NPHET concerned about outbreaks in workplaces</a:t>
            </a:r>
            <a:endParaRPr sz="2400" b="0" i="0" u="none" strike="noStrike" cap="none">
              <a:solidFill>
                <a:srgbClr val="000000"/>
              </a:solidFill>
              <a:latin typeface="Arial"/>
              <a:ea typeface="Arial"/>
              <a:cs typeface="Arial"/>
              <a:sym typeface="Arial"/>
            </a:endParaRPr>
          </a:p>
        </p:txBody>
      </p:sp>
      <p:sp>
        <p:nvSpPr>
          <p:cNvPr id="270" name="Google Shape;270;p18"/>
          <p:cNvSpPr/>
          <p:nvPr/>
        </p:nvSpPr>
        <p:spPr>
          <a:xfrm>
            <a:off x="6792261" y="3553852"/>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0" i="0" u="none" strike="noStrike" cap="none">
                <a:solidFill>
                  <a:srgbClr val="000000"/>
                </a:solidFill>
                <a:latin typeface="Arial"/>
                <a:ea typeface="Arial"/>
                <a:cs typeface="Arial"/>
                <a:sym typeface="Arial"/>
              </a:rPr>
              <a:t>NPHET advice says it is impossible to predict </a:t>
            </a:r>
            <a:r>
              <a:rPr lang="en-IE" sz="2400" b="0" i="0" u="none" strike="noStrike" cap="none">
                <a:solidFill>
                  <a:schemeClr val="dk1"/>
                </a:solidFill>
                <a:latin typeface="Arial"/>
                <a:ea typeface="Arial"/>
                <a:cs typeface="Arial"/>
                <a:sym typeface="Arial"/>
              </a:rPr>
              <a:t>the </a:t>
            </a:r>
            <a:r>
              <a:rPr lang="en-IE" sz="2400" b="0" i="0" u="none" strike="noStrike" cap="none">
                <a:solidFill>
                  <a:srgbClr val="000000"/>
                </a:solidFill>
                <a:latin typeface="Arial"/>
                <a:ea typeface="Arial"/>
                <a:cs typeface="Arial"/>
                <a:sym typeface="Arial"/>
              </a:rPr>
              <a:t>trajectory of Covid-19 </a:t>
            </a:r>
            <a:endParaRPr sz="2400" b="0" i="0" u="none" strike="noStrike" cap="none">
              <a:solidFill>
                <a:srgbClr val="000000"/>
              </a:solidFill>
              <a:latin typeface="Arial"/>
              <a:ea typeface="Arial"/>
              <a:cs typeface="Arial"/>
              <a:sym typeface="Arial"/>
            </a:endParaRPr>
          </a:p>
        </p:txBody>
      </p:sp>
      <p:sp>
        <p:nvSpPr>
          <p:cNvPr id="271" name="Google Shape;271;p18"/>
          <p:cNvSpPr txBox="1"/>
          <p:nvPr/>
        </p:nvSpPr>
        <p:spPr>
          <a:xfrm>
            <a:off x="10692475" y="1279525"/>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Doc1 </a:t>
            </a:r>
            <a:endParaRPr sz="2800" b="0" i="0" u="none" strike="noStrike" cap="none">
              <a:solidFill>
                <a:srgbClr val="000000"/>
              </a:solidFill>
              <a:latin typeface="Arial"/>
              <a:ea typeface="Arial"/>
              <a:cs typeface="Arial"/>
              <a:sym typeface="Arial"/>
            </a:endParaRPr>
          </a:p>
        </p:txBody>
      </p:sp>
      <p:sp>
        <p:nvSpPr>
          <p:cNvPr id="272" name="Google Shape;272;p18"/>
          <p:cNvSpPr txBox="1"/>
          <p:nvPr/>
        </p:nvSpPr>
        <p:spPr>
          <a:xfrm>
            <a:off x="10692470" y="2367601"/>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Doc2 </a:t>
            </a:r>
            <a:endParaRPr sz="2800" b="0" i="0" u="none" strike="noStrike" cap="none">
              <a:solidFill>
                <a:srgbClr val="000000"/>
              </a:solidFill>
              <a:latin typeface="Arial"/>
              <a:ea typeface="Arial"/>
              <a:cs typeface="Arial"/>
              <a:sym typeface="Arial"/>
            </a:endParaRPr>
          </a:p>
        </p:txBody>
      </p:sp>
      <p:sp>
        <p:nvSpPr>
          <p:cNvPr id="273" name="Google Shape;273;p18"/>
          <p:cNvSpPr txBox="1"/>
          <p:nvPr/>
        </p:nvSpPr>
        <p:spPr>
          <a:xfrm>
            <a:off x="10692487" y="3553852"/>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Doc3 </a:t>
            </a:r>
            <a:endParaRPr sz="2800" b="0" i="0" u="none" strike="noStrike" cap="none">
              <a:solidFill>
                <a:srgbClr val="000000"/>
              </a:solidFill>
              <a:latin typeface="Arial"/>
              <a:ea typeface="Arial"/>
              <a:cs typeface="Arial"/>
              <a:sym typeface="Arial"/>
            </a:endParaRPr>
          </a:p>
        </p:txBody>
      </p:sp>
      <p:sp>
        <p:nvSpPr>
          <p:cNvPr id="274" name="Google Shape;274;p1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PMI - Example</a:t>
            </a:r>
            <a:endParaRPr>
              <a:solidFill>
                <a:srgbClr val="FF0000"/>
              </a:solidFill>
            </a:endParaRPr>
          </a:p>
        </p:txBody>
      </p:sp>
      <p:sp>
        <p:nvSpPr>
          <p:cNvPr id="698" name="Google Shape;698;p6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50</a:t>
            </a:fld>
            <a:endParaRPr/>
          </a:p>
        </p:txBody>
      </p:sp>
      <p:sp>
        <p:nvSpPr>
          <p:cNvPr id="699" name="Google Shape;699;p63"/>
          <p:cNvSpPr txBox="1"/>
          <p:nvPr/>
        </p:nvSpPr>
        <p:spPr>
          <a:xfrm>
            <a:off x="838199" y="1217925"/>
            <a:ext cx="10062681" cy="2994300"/>
          </a:xfrm>
          <a:prstGeom prst="rect">
            <a:avLst/>
          </a:prstGeom>
          <a:noFill/>
          <a:ln>
            <a:noFill/>
          </a:ln>
        </p:spPr>
        <p:txBody>
          <a:bodyPr spcFirstLastPara="1" wrap="square" lIns="91425" tIns="91425" rIns="91425" bIns="91425" anchor="t" anchorCtr="0">
            <a:noAutofit/>
          </a:bodyPr>
          <a:lstStyle/>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PMI (cat, lies)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(P(cat, lies) / (P(cat) * P(lies)))</a:t>
            </a:r>
            <a:endParaRPr sz="2400" dirty="0">
              <a:solidFill>
                <a:schemeClr val="dk1"/>
              </a:solidFill>
              <a:latin typeface="Calibri" panose="020F0502020204030204" pitchFamily="34" charset="0"/>
              <a:cs typeface="Calibri" panose="020F0502020204030204" pitchFamily="34" charset="0"/>
            </a:endParaRPr>
          </a:p>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(1/24 / (2/24 * 3/24)) = </a:t>
            </a:r>
            <a:r>
              <a:rPr lang="en-IE" sz="2400" b="1" i="1" dirty="0">
                <a:solidFill>
                  <a:schemeClr val="dk1"/>
                </a:solidFill>
                <a:latin typeface="Calibri" panose="020F0502020204030204" pitchFamily="34" charset="0"/>
                <a:ea typeface="Calibri"/>
                <a:cs typeface="Calibri" panose="020F0502020204030204" pitchFamily="34" charset="0"/>
                <a:sym typeface="Calibri"/>
              </a:rPr>
              <a:t>2</a:t>
            </a:r>
          </a:p>
          <a:p>
            <a:pPr marL="0" lvl="0" indent="0" algn="l" rtl="0">
              <a:spcAft>
                <a:spcPts val="0"/>
              </a:spcAft>
              <a:buClr>
                <a:srgbClr val="3F3F3F"/>
              </a:buClr>
              <a:buSzPts val="2800"/>
              <a:buFont typeface="Arial"/>
              <a:buNone/>
            </a:pPr>
            <a:endParaRPr sz="24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PMI (dog, sits)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(P(dog, sits) / (P(dog) * P(sits)))</a:t>
            </a:r>
            <a:endParaRPr sz="2400" dirty="0">
              <a:solidFill>
                <a:schemeClr val="dk1"/>
              </a:solidFill>
              <a:latin typeface="Calibri" panose="020F0502020204030204" pitchFamily="34" charset="0"/>
              <a:cs typeface="Calibri" panose="020F0502020204030204" pitchFamily="34" charset="0"/>
            </a:endParaRPr>
          </a:p>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(0/24 / (2/24 * 1/24)) = </a:t>
            </a:r>
            <a:r>
              <a:rPr lang="en-IE" sz="2400" b="1" i="1" dirty="0">
                <a:solidFill>
                  <a:schemeClr val="dk1"/>
                </a:solidFill>
                <a:latin typeface="Calibri" panose="020F0502020204030204" pitchFamily="34" charset="0"/>
                <a:ea typeface="Calibri"/>
                <a:cs typeface="Calibri" panose="020F0502020204030204" pitchFamily="34" charset="0"/>
                <a:sym typeface="Calibri"/>
              </a:rPr>
              <a:t>0</a:t>
            </a:r>
          </a:p>
          <a:p>
            <a:pPr marL="0" lvl="0" indent="0" algn="l" rtl="0">
              <a:spcAft>
                <a:spcPts val="0"/>
              </a:spcAft>
              <a:buClr>
                <a:srgbClr val="3F3F3F"/>
              </a:buClr>
              <a:buSzPts val="2800"/>
              <a:buFont typeface="Arial"/>
              <a:buNone/>
            </a:pPr>
            <a:endParaRPr sz="24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PMI (dog, lies)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(P(dog, lies) / (P(dog) * P(lies)))</a:t>
            </a:r>
            <a:endParaRPr sz="2400" dirty="0">
              <a:solidFill>
                <a:schemeClr val="dk1"/>
              </a:solidFill>
              <a:latin typeface="Calibri" panose="020F0502020204030204" pitchFamily="34" charset="0"/>
              <a:cs typeface="Calibri" panose="020F0502020204030204" pitchFamily="34" charset="0"/>
            </a:endParaRPr>
          </a:p>
          <a:p>
            <a:pPr marL="0" lvl="0" indent="0" algn="l" rtl="0">
              <a:spcAft>
                <a:spcPts val="0"/>
              </a:spcAft>
              <a:buClr>
                <a:srgbClr val="3F3F3F"/>
              </a:buClr>
              <a:buSzPts val="2800"/>
              <a:buFont typeface="Arial"/>
              <a:buNone/>
            </a:pPr>
            <a:r>
              <a:rPr lang="en-IE" sz="2400" i="1" dirty="0">
                <a:solidFill>
                  <a:schemeClr val="dk1"/>
                </a:solidFill>
                <a:latin typeface="Calibri" panose="020F0502020204030204" pitchFamily="34" charset="0"/>
                <a:ea typeface="Calibri"/>
                <a:cs typeface="Calibri" panose="020F0502020204030204" pitchFamily="34" charset="0"/>
                <a:sym typeface="Calibri"/>
              </a:rPr>
              <a:t>			= log</a:t>
            </a:r>
            <a:r>
              <a:rPr lang="en-IE" sz="2400" i="1" baseline="-25000" dirty="0">
                <a:solidFill>
                  <a:schemeClr val="dk1"/>
                </a:solidFill>
                <a:latin typeface="Calibri" panose="020F0502020204030204" pitchFamily="34" charset="0"/>
                <a:ea typeface="Calibri"/>
                <a:cs typeface="Calibri" panose="020F0502020204030204" pitchFamily="34" charset="0"/>
                <a:sym typeface="Calibri"/>
              </a:rPr>
              <a:t>2</a:t>
            </a:r>
            <a:r>
              <a:rPr lang="en-IE" sz="2400" i="1" dirty="0">
                <a:solidFill>
                  <a:schemeClr val="dk1"/>
                </a:solidFill>
                <a:latin typeface="Calibri" panose="020F0502020204030204" pitchFamily="34" charset="0"/>
                <a:ea typeface="Calibri"/>
                <a:cs typeface="Calibri" panose="020F0502020204030204" pitchFamily="34" charset="0"/>
                <a:sym typeface="Calibri"/>
              </a:rPr>
              <a:t> (2/24 / (2/24 * 3/24)) = </a:t>
            </a:r>
            <a:r>
              <a:rPr lang="en-IE" sz="2400" b="1" i="1" dirty="0">
                <a:solidFill>
                  <a:schemeClr val="dk1"/>
                </a:solidFill>
                <a:latin typeface="Calibri" panose="020F0502020204030204" pitchFamily="34" charset="0"/>
                <a:ea typeface="Calibri"/>
                <a:cs typeface="Calibri" panose="020F0502020204030204" pitchFamily="34" charset="0"/>
                <a:sym typeface="Calibri"/>
              </a:rPr>
              <a:t>3</a:t>
            </a:r>
            <a:endParaRPr sz="2400" dirty="0">
              <a:solidFill>
                <a:schemeClr val="dk1"/>
              </a:solidFill>
              <a:latin typeface="Calibri" panose="020F0502020204030204" pitchFamily="34" charset="0"/>
              <a:ea typeface="Calibri"/>
              <a:cs typeface="Calibri" panose="020F0502020204030204" pitchFamily="34" charset="0"/>
              <a:sym typeface="Calibri"/>
            </a:endParaRPr>
          </a:p>
          <a:p>
            <a:pPr marL="0" marR="0" lvl="1" indent="0" algn="l" rtl="0">
              <a:lnSpc>
                <a:spcPct val="200000"/>
              </a:lnSpc>
              <a:spcBef>
                <a:spcPts val="0"/>
              </a:spcBef>
              <a:spcAft>
                <a:spcPts val="0"/>
              </a:spcAft>
              <a:buClr>
                <a:srgbClr val="3F3F3F"/>
              </a:buClr>
              <a:buSzPts val="2400"/>
              <a:buFont typeface="Arial"/>
              <a:buNone/>
            </a:pPr>
            <a:endParaRPr sz="2800" b="1" i="1" dirty="0">
              <a:latin typeface="Calibri"/>
              <a:ea typeface="Calibri"/>
              <a:cs typeface="Calibri"/>
              <a:sym typeface="Calibri"/>
            </a:endParaRPr>
          </a:p>
        </p:txBody>
      </p:sp>
      <p:graphicFrame>
        <p:nvGraphicFramePr>
          <p:cNvPr id="700" name="Google Shape;700;p63"/>
          <p:cNvGraphicFramePr/>
          <p:nvPr/>
        </p:nvGraphicFramePr>
        <p:xfrm>
          <a:off x="8243149" y="4248697"/>
          <a:ext cx="3748325" cy="1554510"/>
        </p:xfrm>
        <a:graphic>
          <a:graphicData uri="http://schemas.openxmlformats.org/drawingml/2006/table">
            <a:tbl>
              <a:tblPr firstRow="1" bandRow="1">
                <a:noFill/>
                <a:tableStyleId>{499A3F49-B3BD-435A-A0BC-53189D0257FB}</a:tableStyleId>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i="1" u="none" strike="noStrike" cap="none">
                          <a:solidFill>
                            <a:srgbClr val="000000"/>
                          </a:solidFill>
                          <a:latin typeface="Calibri"/>
                          <a:ea typeface="Calibri"/>
                          <a:cs typeface="Calibri"/>
                          <a:sym typeface="Calibri"/>
                        </a:rPr>
                        <a:t>lies</a:t>
                      </a:r>
                      <a:endParaRPr sz="28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800" i="1" u="none" strike="noStrike" cap="none">
                          <a:solidFill>
                            <a:srgbClr val="000000"/>
                          </a:solidFill>
                          <a:latin typeface="Calibri"/>
                          <a:ea typeface="Calibri"/>
                          <a:cs typeface="Calibri"/>
                          <a:sym typeface="Calibri"/>
                        </a:rPr>
                        <a:t>sits</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cat</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a:solidFill>
                            <a:srgbClr val="000000"/>
                          </a:solidFill>
                          <a:latin typeface="Calibri"/>
                          <a:ea typeface="Calibri"/>
                          <a:cs typeface="Calibri"/>
                          <a:sym typeface="Calibri"/>
                        </a:rPr>
                        <a:t>2</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Clr>
                          <a:schemeClr val="dk1"/>
                        </a:buClr>
                        <a:buSzPts val="2800"/>
                        <a:buFont typeface="Arial"/>
                        <a:buNone/>
                      </a:pPr>
                      <a:r>
                        <a:rPr lang="en-IE" sz="2800">
                          <a:latin typeface="Calibri"/>
                          <a:ea typeface="Calibri"/>
                          <a:cs typeface="Calibri"/>
                          <a:sym typeface="Calibri"/>
                        </a:rPr>
                        <a:t>3.58</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dog</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a:solidFill>
                            <a:srgbClr val="000000"/>
                          </a:solidFill>
                          <a:latin typeface="Calibri"/>
                          <a:ea typeface="Calibri"/>
                          <a:cs typeface="Calibri"/>
                          <a:sym typeface="Calibri"/>
                        </a:rPr>
                        <a:t>3</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IE" sz="2800" u="none" strike="noStrike" cap="none">
                          <a:solidFill>
                            <a:srgbClr val="000000"/>
                          </a:solidFill>
                          <a:latin typeface="Calibri"/>
                          <a:ea typeface="Calibri"/>
                          <a:cs typeface="Calibri"/>
                          <a:sym typeface="Calibri"/>
                        </a:rPr>
                        <a:t>0</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sp>
        <p:nvSpPr>
          <p:cNvPr id="701" name="Google Shape;701;p63"/>
          <p:cNvSpPr txBox="1"/>
          <p:nvPr/>
        </p:nvSpPr>
        <p:spPr>
          <a:xfrm>
            <a:off x="221725" y="4387200"/>
            <a:ext cx="3000000" cy="1493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target words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1</a:t>
            </a:r>
            <a:r>
              <a:rPr lang="en-IE" sz="1000">
                <a:solidFill>
                  <a:srgbClr val="3F3F3F"/>
                </a:solidFill>
                <a:latin typeface="Calibri"/>
                <a:ea typeface="Calibri"/>
                <a:cs typeface="Calibri"/>
                <a:sym typeface="Calibri"/>
              </a:rPr>
              <a:t>)</a:t>
            </a:r>
            <a:endParaRPr sz="1000" b="1">
              <a:solidFill>
                <a:srgbClr val="3F3F3F"/>
              </a:solidFill>
              <a:latin typeface="Calibri"/>
              <a:ea typeface="Calibri"/>
              <a:cs typeface="Calibri"/>
              <a:sym typeface="Calibri"/>
            </a:endParaRPr>
          </a:p>
          <a:p>
            <a:pPr marL="457200" lvl="0" indent="0" algn="l" rtl="0">
              <a:spcBef>
                <a:spcPts val="600"/>
              </a:spcBef>
              <a:spcAft>
                <a:spcPts val="0"/>
              </a:spcAft>
              <a:buNone/>
            </a:pPr>
            <a:r>
              <a:rPr lang="en-IE" sz="1000" b="1" i="1">
                <a:solidFill>
                  <a:srgbClr val="3F3F3F"/>
                </a:solidFill>
                <a:latin typeface="Calibri"/>
                <a:ea typeface="Calibri"/>
                <a:cs typeface="Calibri"/>
                <a:sym typeface="Calibri"/>
              </a:rPr>
              <a:t>cat:2, dog:2</a:t>
            </a:r>
            <a:endParaRPr sz="1000" b="1" i="1">
              <a:solidFill>
                <a:srgbClr val="3F3F3F"/>
              </a:solidFill>
              <a:latin typeface="Calibri"/>
              <a:ea typeface="Calibri"/>
              <a:cs typeface="Calibri"/>
              <a:sym typeface="Calibri"/>
            </a:endParaRPr>
          </a:p>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context words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2</a:t>
            </a:r>
            <a:r>
              <a:rPr lang="en-IE" sz="1000">
                <a:solidFill>
                  <a:srgbClr val="3F3F3F"/>
                </a:solidFill>
                <a:latin typeface="Calibri"/>
                <a:ea typeface="Calibri"/>
                <a:cs typeface="Calibri"/>
                <a:sym typeface="Calibri"/>
              </a:rPr>
              <a:t>)</a:t>
            </a:r>
            <a:endParaRPr sz="1000" b="1">
              <a:solidFill>
                <a:srgbClr val="3F3F3F"/>
              </a:solidFill>
              <a:latin typeface="Calibri"/>
              <a:ea typeface="Calibri"/>
              <a:cs typeface="Calibri"/>
              <a:sym typeface="Calibri"/>
            </a:endParaRPr>
          </a:p>
          <a:p>
            <a:pPr marL="457200" lvl="0" indent="0" algn="l" rtl="0">
              <a:spcBef>
                <a:spcPts val="600"/>
              </a:spcBef>
              <a:spcAft>
                <a:spcPts val="0"/>
              </a:spcAft>
              <a:buNone/>
            </a:pPr>
            <a:r>
              <a:rPr lang="en-IE" sz="1000" b="1" i="1">
                <a:solidFill>
                  <a:srgbClr val="3F3F3F"/>
                </a:solidFill>
                <a:latin typeface="Calibri"/>
                <a:ea typeface="Calibri"/>
                <a:cs typeface="Calibri"/>
                <a:sym typeface="Calibri"/>
              </a:rPr>
              <a:t>lies:3, sits:1</a:t>
            </a:r>
            <a:endParaRPr sz="1000" b="1">
              <a:solidFill>
                <a:srgbClr val="3F3F3F"/>
              </a:solidFill>
              <a:latin typeface="Calibri"/>
              <a:ea typeface="Calibri"/>
              <a:cs typeface="Calibri"/>
              <a:sym typeface="Calibri"/>
            </a:endParaRPr>
          </a:p>
          <a:p>
            <a:pPr marL="0" lvl="0" indent="0" algn="l" rtl="0">
              <a:spcBef>
                <a:spcPts val="600"/>
              </a:spcBef>
              <a:spcAft>
                <a:spcPts val="0"/>
              </a:spcAft>
              <a:buNone/>
            </a:pPr>
            <a:r>
              <a:rPr lang="en-IE" sz="1000">
                <a:solidFill>
                  <a:srgbClr val="3F3F3F"/>
                </a:solidFill>
                <a:latin typeface="Calibri"/>
                <a:ea typeface="Calibri"/>
                <a:cs typeface="Calibri"/>
                <a:sym typeface="Calibri"/>
              </a:rPr>
              <a:t>Frequency of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1</a:t>
            </a:r>
            <a:r>
              <a:rPr lang="en-IE" sz="1000" i="1">
                <a:solidFill>
                  <a:srgbClr val="3F3F3F"/>
                </a:solidFill>
                <a:latin typeface="Calibri"/>
                <a:ea typeface="Calibri"/>
                <a:cs typeface="Calibri"/>
                <a:sym typeface="Calibri"/>
              </a:rPr>
              <a:t> </a:t>
            </a:r>
            <a:r>
              <a:rPr lang="en-IE" sz="1000">
                <a:solidFill>
                  <a:srgbClr val="3F3F3F"/>
                </a:solidFill>
                <a:latin typeface="Calibri"/>
                <a:ea typeface="Calibri"/>
                <a:cs typeface="Calibri"/>
                <a:sym typeface="Calibri"/>
              </a:rPr>
              <a:t>and </a:t>
            </a:r>
            <a:r>
              <a:rPr lang="en-IE" sz="1000" i="1">
                <a:solidFill>
                  <a:srgbClr val="3F3F3F"/>
                </a:solidFill>
                <a:latin typeface="Calibri"/>
                <a:ea typeface="Calibri"/>
                <a:cs typeface="Calibri"/>
                <a:sym typeface="Calibri"/>
              </a:rPr>
              <a:t>w</a:t>
            </a:r>
            <a:r>
              <a:rPr lang="en-IE" sz="1000" i="1" baseline="-25000">
                <a:solidFill>
                  <a:srgbClr val="3F3F3F"/>
                </a:solidFill>
                <a:latin typeface="Calibri"/>
                <a:ea typeface="Calibri"/>
                <a:cs typeface="Calibri"/>
                <a:sym typeface="Calibri"/>
              </a:rPr>
              <a:t>2</a:t>
            </a:r>
            <a:r>
              <a:rPr lang="en-IE" sz="1000" i="1">
                <a:solidFill>
                  <a:srgbClr val="3F3F3F"/>
                </a:solidFill>
                <a:latin typeface="Calibri"/>
                <a:ea typeface="Calibri"/>
                <a:cs typeface="Calibri"/>
                <a:sym typeface="Calibri"/>
              </a:rPr>
              <a:t> </a:t>
            </a:r>
            <a:r>
              <a:rPr lang="en-IE" sz="1000">
                <a:solidFill>
                  <a:srgbClr val="3F3F3F"/>
                </a:solidFill>
                <a:latin typeface="Calibri"/>
                <a:ea typeface="Calibri"/>
                <a:cs typeface="Calibri"/>
                <a:sym typeface="Calibri"/>
              </a:rPr>
              <a:t>co-occurring</a:t>
            </a:r>
            <a:endParaRPr sz="1000" b="1">
              <a:solidFill>
                <a:srgbClr val="3F3F3F"/>
              </a:solidFill>
              <a:latin typeface="Calibri"/>
              <a:ea typeface="Calibri"/>
              <a:cs typeface="Calibri"/>
              <a:sym typeface="Calibri"/>
            </a:endParaRPr>
          </a:p>
          <a:p>
            <a:pPr marL="0" lvl="0" indent="457200" algn="l" rtl="0">
              <a:spcBef>
                <a:spcPts val="600"/>
              </a:spcBef>
              <a:spcAft>
                <a:spcPts val="0"/>
              </a:spcAft>
              <a:buNone/>
            </a:pPr>
            <a:r>
              <a:rPr lang="en-IE" sz="1000" b="1" i="1">
                <a:solidFill>
                  <a:srgbClr val="3F3F3F"/>
                </a:solidFill>
                <a:latin typeface="Calibri"/>
                <a:ea typeface="Calibri"/>
                <a:cs typeface="Calibri"/>
                <a:sym typeface="Calibri"/>
              </a:rPr>
              <a:t>cat lies:1, cat sits:1,</a:t>
            </a:r>
            <a:r>
              <a:rPr lang="en-IE" sz="1000" b="1">
                <a:solidFill>
                  <a:srgbClr val="3F3F3F"/>
                </a:solidFill>
                <a:latin typeface="Calibri"/>
                <a:ea typeface="Calibri"/>
                <a:cs typeface="Calibri"/>
                <a:sym typeface="Calibri"/>
              </a:rPr>
              <a:t> </a:t>
            </a:r>
            <a:r>
              <a:rPr lang="en-IE" sz="1000" b="1" i="1">
                <a:solidFill>
                  <a:srgbClr val="3F3F3F"/>
                </a:solidFill>
                <a:latin typeface="Calibri"/>
                <a:ea typeface="Calibri"/>
                <a:cs typeface="Calibri"/>
                <a:sym typeface="Calibri"/>
              </a:rPr>
              <a:t>dog sits:0, dog lies:2</a:t>
            </a:r>
            <a:endParaRPr sz="1000" b="1">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Semantic Model - Example </a:t>
            </a:r>
            <a:endParaRPr>
              <a:solidFill>
                <a:srgbClr val="FF0000"/>
              </a:solidFill>
            </a:endParaRPr>
          </a:p>
        </p:txBody>
      </p:sp>
      <p:sp>
        <p:nvSpPr>
          <p:cNvPr id="707" name="Google Shape;707;p64"/>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51</a:t>
            </a:fld>
            <a:endParaRPr/>
          </a:p>
        </p:txBody>
      </p:sp>
      <p:sp>
        <p:nvSpPr>
          <p:cNvPr id="708" name="Google Shape;708;p64"/>
          <p:cNvSpPr txBox="1"/>
          <p:nvPr/>
        </p:nvSpPr>
        <p:spPr>
          <a:xfrm>
            <a:off x="3612825" y="6128850"/>
            <a:ext cx="7035900" cy="28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0" u="none" strike="noStrike" cap="none" dirty="0">
                <a:solidFill>
                  <a:schemeClr val="dk1"/>
                </a:solidFill>
                <a:latin typeface="Arial"/>
                <a:ea typeface="Arial"/>
                <a:cs typeface="Arial"/>
                <a:sym typeface="Arial"/>
              </a:rPr>
              <a:t>Adapted from slides by Stefan Evert</a:t>
            </a:r>
            <a:r>
              <a:rPr lang="en-IE" sz="1000" b="0" i="1" u="none" strike="noStrike" cap="none" dirty="0">
                <a:solidFill>
                  <a:schemeClr val="dk1"/>
                </a:solidFill>
                <a:latin typeface="Arial"/>
                <a:ea typeface="Arial"/>
                <a:cs typeface="Arial"/>
                <a:sym typeface="Arial"/>
              </a:rPr>
              <a:t> </a:t>
            </a:r>
            <a:r>
              <a:rPr lang="en-IE" sz="1000" b="0" i="1" u="sng" strike="noStrike" cap="none" dirty="0">
                <a:solidFill>
                  <a:schemeClr val="hlink"/>
                </a:solidFill>
                <a:latin typeface="Arial"/>
                <a:ea typeface="Arial"/>
                <a:cs typeface="Arial"/>
                <a:sym typeface="Arial"/>
                <a:hlinkClick r:id="rId3"/>
              </a:rPr>
              <a:t>https://esslli2016.unibz.it/wp-content/uploads/2015/10/dsm_tutorial_part1.slides.pdf</a:t>
            </a:r>
            <a:r>
              <a:rPr lang="en-IE" sz="1000" b="0" i="1" u="none" strike="noStrike" cap="none" dirty="0">
                <a:solidFill>
                  <a:schemeClr val="dk1"/>
                </a:solidFill>
                <a:latin typeface="Arial"/>
                <a:ea typeface="Arial"/>
                <a:cs typeface="Arial"/>
                <a:sym typeface="Arial"/>
              </a:rPr>
              <a:t> </a:t>
            </a:r>
            <a:endParaRPr sz="1000" b="0" i="0" u="none" strike="noStrike" cap="none" dirty="0">
              <a:solidFill>
                <a:srgbClr val="000000"/>
              </a:solidFill>
              <a:latin typeface="Arial"/>
              <a:ea typeface="Arial"/>
              <a:cs typeface="Arial"/>
              <a:sym typeface="Arial"/>
            </a:endParaRPr>
          </a:p>
        </p:txBody>
      </p:sp>
      <p:graphicFrame>
        <p:nvGraphicFramePr>
          <p:cNvPr id="709" name="Google Shape;709;p64"/>
          <p:cNvGraphicFramePr/>
          <p:nvPr/>
        </p:nvGraphicFramePr>
        <p:xfrm>
          <a:off x="980700" y="1386015"/>
          <a:ext cx="8697150" cy="4293500"/>
        </p:xfrm>
        <a:graphic>
          <a:graphicData uri="http://schemas.openxmlformats.org/drawingml/2006/table">
            <a:tbl>
              <a:tblPr>
                <a:noFill/>
                <a:tableStyleId>{8E278049-B31E-468E-AE0C-8A4A1D3433C8}</a:tableStyleId>
              </a:tblPr>
              <a:tblGrid>
                <a:gridCol w="1113000">
                  <a:extLst>
                    <a:ext uri="{9D8B030D-6E8A-4147-A177-3AD203B41FA5}">
                      <a16:colId xmlns:a16="http://schemas.microsoft.com/office/drawing/2014/main" val="20000"/>
                    </a:ext>
                  </a:extLst>
                </a:gridCol>
                <a:gridCol w="1264025">
                  <a:extLst>
                    <a:ext uri="{9D8B030D-6E8A-4147-A177-3AD203B41FA5}">
                      <a16:colId xmlns:a16="http://schemas.microsoft.com/office/drawing/2014/main" val="20001"/>
                    </a:ext>
                  </a:extLst>
                </a:gridCol>
                <a:gridCol w="1264025">
                  <a:extLst>
                    <a:ext uri="{9D8B030D-6E8A-4147-A177-3AD203B41FA5}">
                      <a16:colId xmlns:a16="http://schemas.microsoft.com/office/drawing/2014/main" val="20002"/>
                    </a:ext>
                  </a:extLst>
                </a:gridCol>
                <a:gridCol w="1264025">
                  <a:extLst>
                    <a:ext uri="{9D8B030D-6E8A-4147-A177-3AD203B41FA5}">
                      <a16:colId xmlns:a16="http://schemas.microsoft.com/office/drawing/2014/main" val="20003"/>
                    </a:ext>
                  </a:extLst>
                </a:gridCol>
                <a:gridCol w="1264025">
                  <a:extLst>
                    <a:ext uri="{9D8B030D-6E8A-4147-A177-3AD203B41FA5}">
                      <a16:colId xmlns:a16="http://schemas.microsoft.com/office/drawing/2014/main" val="20004"/>
                    </a:ext>
                  </a:extLst>
                </a:gridCol>
                <a:gridCol w="1264025">
                  <a:extLst>
                    <a:ext uri="{9D8B030D-6E8A-4147-A177-3AD203B41FA5}">
                      <a16:colId xmlns:a16="http://schemas.microsoft.com/office/drawing/2014/main" val="20005"/>
                    </a:ext>
                  </a:extLst>
                </a:gridCol>
                <a:gridCol w="1264025">
                  <a:extLst>
                    <a:ext uri="{9D8B030D-6E8A-4147-A177-3AD203B41FA5}">
                      <a16:colId xmlns:a16="http://schemas.microsoft.com/office/drawing/2014/main" val="20006"/>
                    </a:ext>
                  </a:extLst>
                </a:gridCol>
              </a:tblGrid>
              <a:tr h="719750">
                <a:tc>
                  <a:txBody>
                    <a:bodyPr/>
                    <a:lstStyle/>
                    <a:p>
                      <a:pPr marL="0" marR="0" lvl="0" indent="0" algn="l" rtl="0">
                        <a:lnSpc>
                          <a:spcPct val="100000"/>
                        </a:lnSpc>
                        <a:spcBef>
                          <a:spcPts val="0"/>
                        </a:spcBef>
                        <a:spcAft>
                          <a:spcPts val="0"/>
                        </a:spcAft>
                        <a:buClr>
                          <a:srgbClr val="000000"/>
                        </a:buClr>
                        <a:buSzPts val="2400"/>
                        <a:buFont typeface="Arial"/>
                        <a:buNone/>
                      </a:pP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get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see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use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hear</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eat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kill</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1475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knife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0.027</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0.206</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71475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cat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0.031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0.143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-0.243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-0.015</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-0.009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0.131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71475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dog</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-0.026</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-0.212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0.064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71475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boat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0.009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-0.040</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-0.074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71475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cup</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-0.173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-0.249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-0.099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-0.119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715" name="Google Shape;715;p6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b="1"/>
              <a:t>Word Embeddings </a:t>
            </a:r>
            <a:endParaRPr sz="3200" b="1"/>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716" name="Google Shape;716;p65"/>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 Embeddings</a:t>
            </a:r>
            <a:endParaRPr/>
          </a:p>
        </p:txBody>
      </p:sp>
      <p:sp>
        <p:nvSpPr>
          <p:cNvPr id="722" name="Google Shape;722;p6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sz="2800">
                <a:solidFill>
                  <a:schemeClr val="dk1"/>
                </a:solidFill>
              </a:rPr>
              <a:t>G</a:t>
            </a:r>
            <a:r>
              <a:rPr lang="en-IE" sz="2800" b="0" i="0" u="none" strike="noStrike" cap="none">
                <a:solidFill>
                  <a:schemeClr val="dk1"/>
                </a:solidFill>
                <a:latin typeface="Calibri"/>
                <a:ea typeface="Calibri"/>
                <a:cs typeface="Calibri"/>
                <a:sym typeface="Calibri"/>
              </a:rPr>
              <a:t>eneralization</a:t>
            </a:r>
            <a:endParaRPr sz="2800"/>
          </a:p>
          <a:p>
            <a:pPr marL="457200" marR="0" lvl="2" indent="0" algn="l" rtl="0">
              <a:lnSpc>
                <a:spcPct val="100000"/>
              </a:lnSpc>
              <a:spcBef>
                <a:spcPts val="1000"/>
              </a:spcBef>
              <a:spcAft>
                <a:spcPts val="0"/>
              </a:spcAft>
              <a:buClr>
                <a:srgbClr val="3F3F3F"/>
              </a:buClr>
              <a:buSzPts val="2000"/>
              <a:buFont typeface="Arial"/>
              <a:buNone/>
            </a:pPr>
            <a:r>
              <a:rPr lang="en-IE" sz="2400" i="0" u="none" strike="noStrike" cap="none">
                <a:solidFill>
                  <a:schemeClr val="dk1"/>
                </a:solidFill>
              </a:rPr>
              <a:t>Capture similarity on the level of word </a:t>
            </a:r>
            <a:r>
              <a:rPr lang="en-IE" sz="2400">
                <a:solidFill>
                  <a:schemeClr val="dk1"/>
                </a:solidFill>
              </a:rPr>
              <a:t>vectors </a:t>
            </a:r>
            <a:r>
              <a:rPr lang="en-IE" sz="2400" i="0" u="none" strike="noStrike" cap="none">
                <a:solidFill>
                  <a:schemeClr val="dk1"/>
                </a:solidFill>
              </a:rPr>
              <a:t>rather than word</a:t>
            </a:r>
            <a:r>
              <a:rPr lang="en-IE" sz="2400">
                <a:solidFill>
                  <a:schemeClr val="dk1"/>
                </a:solidFill>
              </a:rPr>
              <a:t>s</a:t>
            </a:r>
            <a:endParaRPr sz="240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Prediction</a:t>
            </a:r>
            <a:endParaRPr sz="2800">
              <a:solidFill>
                <a:schemeClr val="dk1"/>
              </a:solidFill>
            </a:endParaRPr>
          </a:p>
          <a:p>
            <a:pPr marL="457200" lvl="2" indent="0" algn="l" rtl="0">
              <a:lnSpc>
                <a:spcPct val="100000"/>
              </a:lnSpc>
              <a:spcBef>
                <a:spcPts val="1000"/>
              </a:spcBef>
              <a:spcAft>
                <a:spcPts val="0"/>
              </a:spcAft>
              <a:buClr>
                <a:srgbClr val="3F3F3F"/>
              </a:buClr>
              <a:buSzPts val="2000"/>
              <a:buFont typeface="Arial"/>
              <a:buNone/>
            </a:pPr>
            <a:r>
              <a:rPr lang="en-IE" sz="2400">
                <a:solidFill>
                  <a:schemeClr val="dk1"/>
                </a:solidFill>
              </a:rPr>
              <a:t>Predict words and their contexts by use of language modeling </a:t>
            </a:r>
            <a:endParaRPr sz="280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Dimensionality reduction</a:t>
            </a:r>
            <a:endParaRPr sz="2800">
              <a:solidFill>
                <a:schemeClr val="dk1"/>
              </a:solidFill>
            </a:endParaRPr>
          </a:p>
          <a:p>
            <a:pPr marL="457200" lvl="2" indent="0" algn="l" rtl="0">
              <a:lnSpc>
                <a:spcPct val="100000"/>
              </a:lnSpc>
              <a:spcBef>
                <a:spcPts val="1000"/>
              </a:spcBef>
              <a:spcAft>
                <a:spcPts val="0"/>
              </a:spcAft>
              <a:buClr>
                <a:srgbClr val="3F3F3F"/>
              </a:buClr>
              <a:buSzPts val="2000"/>
              <a:buFont typeface="Arial"/>
              <a:buNone/>
            </a:pPr>
            <a:r>
              <a:rPr lang="en-IE" sz="2400">
                <a:solidFill>
                  <a:schemeClr val="dk1"/>
                </a:solidFill>
              </a:rPr>
              <a:t>Optimize sparse vectors (with lots of zeros) into shorter dense vectors</a:t>
            </a:r>
            <a:endParaRPr sz="2400">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sz="2800">
              <a:solidFill>
                <a:schemeClr val="dk1"/>
              </a:solidFill>
            </a:endParaRPr>
          </a:p>
        </p:txBody>
      </p:sp>
      <p:sp>
        <p:nvSpPr>
          <p:cNvPr id="723" name="Google Shape;723;p6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6600"/>
              <a:buFont typeface="Calibri"/>
              <a:buNone/>
            </a:pPr>
            <a:r>
              <a:rPr lang="en-IE"/>
              <a:t>Buzz Groups</a:t>
            </a:r>
            <a:endParaRPr/>
          </a:p>
        </p:txBody>
      </p:sp>
      <p:sp>
        <p:nvSpPr>
          <p:cNvPr id="729" name="Google Shape;729;p67"/>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lt1"/>
              </a:buClr>
              <a:buSzPts val="3000"/>
              <a:buFont typeface="Arial"/>
              <a:buNone/>
            </a:pPr>
            <a:r>
              <a:rPr lang="en-IE"/>
              <a:t>How can we analyze / represent generalization over different words?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Generalization</a:t>
            </a:r>
            <a:endParaRPr/>
          </a:p>
        </p:txBody>
      </p:sp>
      <p:sp>
        <p:nvSpPr>
          <p:cNvPr id="735" name="Google Shape;735;p68"/>
          <p:cNvSpPr txBox="1">
            <a:spLocks noGrp="1"/>
          </p:cNvSpPr>
          <p:nvPr>
            <p:ph type="body" idx="1"/>
          </p:nvPr>
        </p:nvSpPr>
        <p:spPr>
          <a:xfrm>
            <a:off x="838201" y="1463250"/>
            <a:ext cx="10515600" cy="3931500"/>
          </a:xfrm>
          <a:prstGeom prst="rect">
            <a:avLst/>
          </a:prstGeom>
          <a:noFill/>
          <a:ln>
            <a:noFill/>
          </a:ln>
        </p:spPr>
        <p:txBody>
          <a:bodyPr spcFirstLastPara="1" wrap="square" lIns="91425" tIns="91425" rIns="91425" bIns="91425" anchor="t" anchorCtr="0">
            <a:noAutofit/>
          </a:bodyPr>
          <a:lstStyle/>
          <a:p>
            <a:pPr marL="0" marR="0" lvl="1" indent="0" algn="l" rtl="0">
              <a:lnSpc>
                <a:spcPct val="150000"/>
              </a:lnSpc>
              <a:spcBef>
                <a:spcPts val="0"/>
              </a:spcBef>
              <a:spcAft>
                <a:spcPts val="0"/>
              </a:spcAft>
              <a:buClr>
                <a:srgbClr val="3F3F3F"/>
              </a:buClr>
              <a:buSzPts val="2400"/>
              <a:buFont typeface="Arial"/>
              <a:buNone/>
            </a:pPr>
            <a:r>
              <a:rPr lang="en-IE" i="1" dirty="0">
                <a:solidFill>
                  <a:schemeClr val="dk1"/>
                </a:solidFill>
              </a:rPr>
              <a:t>He 	</a:t>
            </a:r>
            <a:r>
              <a:rPr lang="en-IE" b="0" i="1" u="none" strike="noStrike" cap="none" dirty="0">
                <a:solidFill>
                  <a:schemeClr val="dk1"/>
                </a:solidFill>
                <a:latin typeface="Calibri"/>
                <a:ea typeface="Calibri"/>
                <a:cs typeface="Calibri"/>
                <a:sym typeface="Calibri"/>
              </a:rPr>
              <a:t>drove</a:t>
            </a:r>
            <a:r>
              <a:rPr lang="en-IE" i="1" dirty="0">
                <a:solidFill>
                  <a:schemeClr val="dk1"/>
                </a:solidFill>
              </a:rPr>
              <a:t> 		h</a:t>
            </a:r>
            <a:r>
              <a:rPr lang="en-IE" b="0" i="1" u="none" strike="noStrike" cap="none" dirty="0">
                <a:solidFill>
                  <a:schemeClr val="dk1"/>
                </a:solidFill>
                <a:latin typeface="Calibri"/>
                <a:ea typeface="Calibri"/>
                <a:cs typeface="Calibri"/>
                <a:sym typeface="Calibri"/>
              </a:rPr>
              <a:t>is 	</a:t>
            </a:r>
            <a:r>
              <a:rPr lang="en-IE" i="1" dirty="0">
                <a:solidFill>
                  <a:schemeClr val="dk1"/>
                </a:solidFill>
              </a:rPr>
              <a:t>c</a:t>
            </a:r>
            <a:r>
              <a:rPr lang="en-IE" i="1" u="none" strike="noStrike" cap="none" dirty="0">
                <a:solidFill>
                  <a:schemeClr val="dk1"/>
                </a:solidFill>
              </a:rPr>
              <a:t>ar</a:t>
            </a:r>
            <a:r>
              <a:rPr lang="en-IE" i="1" dirty="0">
                <a:solidFill>
                  <a:schemeClr val="dk1"/>
                </a:solidFill>
              </a:rPr>
              <a:t> 		</a:t>
            </a:r>
            <a:r>
              <a:rPr lang="en-IE" b="0" i="1" u="none" strike="noStrike" cap="none" dirty="0">
                <a:solidFill>
                  <a:schemeClr val="dk1"/>
                </a:solidFill>
                <a:latin typeface="Calibri"/>
                <a:ea typeface="Calibri"/>
                <a:cs typeface="Calibri"/>
                <a:sym typeface="Calibri"/>
              </a:rPr>
              <a:t>on </a:t>
            </a:r>
            <a:r>
              <a:rPr lang="en-IE" i="1" dirty="0">
                <a:solidFill>
                  <a:schemeClr val="dk1"/>
                </a:solidFill>
              </a:rPr>
              <a:t>		t</a:t>
            </a:r>
            <a:r>
              <a:rPr lang="en-IE" b="0" i="1" u="none" strike="noStrike" cap="none" dirty="0">
                <a:solidFill>
                  <a:schemeClr val="dk1"/>
                </a:solidFill>
                <a:latin typeface="Calibri"/>
                <a:ea typeface="Calibri"/>
                <a:cs typeface="Calibri"/>
                <a:sym typeface="Calibri"/>
              </a:rPr>
              <a:t>he 	</a:t>
            </a:r>
            <a:r>
              <a:rPr lang="en-IE" i="1" dirty="0">
                <a:solidFill>
                  <a:schemeClr val="dk1"/>
                </a:solidFill>
              </a:rPr>
              <a:t>road.</a:t>
            </a:r>
            <a:endParaRPr i="1" dirty="0"/>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He 	drove 		his 	car 		on 		the 	street.</a:t>
            </a:r>
            <a:endParaRPr dirty="0"/>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He 	drove 		his 	automobile 	on 		the 	street.</a:t>
            </a:r>
            <a:endParaRPr i="1" dirty="0">
              <a:solidFill>
                <a:schemeClr val="dk1"/>
              </a:solidFill>
            </a:endParaRPr>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He 	steered 	his 	automobile 	on 		the 	street.</a:t>
            </a:r>
            <a:endParaRPr i="1" dirty="0">
              <a:solidFill>
                <a:schemeClr val="dk1"/>
              </a:solidFill>
            </a:endParaRPr>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She 	steered 	his 	automobile 	across 		the 	street.</a:t>
            </a:r>
            <a:endParaRPr i="1" dirty="0">
              <a:solidFill>
                <a:schemeClr val="dk1"/>
              </a:solidFill>
            </a:endParaRPr>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She 	steered 	her 	automobile 	across 		the 	street.</a:t>
            </a:r>
            <a:endParaRPr i="1" dirty="0">
              <a:solidFill>
                <a:schemeClr val="dk1"/>
              </a:solidFill>
            </a:endParaRPr>
          </a:p>
          <a:p>
            <a:pPr marL="0" lvl="1" indent="0" algn="l" rtl="0">
              <a:lnSpc>
                <a:spcPct val="150000"/>
              </a:lnSpc>
              <a:spcBef>
                <a:spcPts val="0"/>
              </a:spcBef>
              <a:spcAft>
                <a:spcPts val="0"/>
              </a:spcAft>
              <a:buClr>
                <a:srgbClr val="3F3F3F"/>
              </a:buClr>
              <a:buSzPts val="2400"/>
              <a:buFont typeface="Arial"/>
              <a:buNone/>
            </a:pPr>
            <a:r>
              <a:rPr lang="en-IE" i="1" dirty="0">
                <a:solidFill>
                  <a:schemeClr val="dk1"/>
                </a:solidFill>
              </a:rPr>
              <a:t>She 	steered 	her 	automobile 	across 		a 	street.</a:t>
            </a:r>
            <a:endParaRPr i="1" dirty="0">
              <a:solidFill>
                <a:schemeClr val="dk1"/>
              </a:solidFill>
            </a:endParaRPr>
          </a:p>
          <a:p>
            <a:pPr marL="0" lvl="1" indent="0" algn="l" rtl="0">
              <a:lnSpc>
                <a:spcPct val="100000"/>
              </a:lnSpc>
              <a:spcBef>
                <a:spcPts val="1000"/>
              </a:spcBef>
              <a:spcAft>
                <a:spcPts val="0"/>
              </a:spcAft>
              <a:buClr>
                <a:srgbClr val="3F3F3F"/>
              </a:buClr>
              <a:buSzPts val="2400"/>
              <a:buFont typeface="Arial"/>
              <a:buNone/>
            </a:pPr>
            <a:endParaRPr sz="2800" i="1" dirty="0">
              <a:solidFill>
                <a:schemeClr val="dk1"/>
              </a:solidFill>
            </a:endParaRPr>
          </a:p>
          <a:p>
            <a:pPr marL="0" lvl="1" indent="0" algn="l" rtl="0">
              <a:lnSpc>
                <a:spcPct val="100000"/>
              </a:lnSpc>
              <a:spcBef>
                <a:spcPts val="1000"/>
              </a:spcBef>
              <a:spcAft>
                <a:spcPts val="0"/>
              </a:spcAft>
              <a:buClr>
                <a:srgbClr val="3F3F3F"/>
              </a:buClr>
              <a:buSzPts val="2400"/>
              <a:buFont typeface="Arial"/>
              <a:buNone/>
            </a:pPr>
            <a:endParaRPr sz="2800" i="1" dirty="0">
              <a:solidFill>
                <a:schemeClr val="dk1"/>
              </a:solidFill>
            </a:endParaRPr>
          </a:p>
          <a:p>
            <a:pPr marL="0" marR="0" lvl="1" indent="0" algn="l" rtl="0">
              <a:lnSpc>
                <a:spcPct val="100000"/>
              </a:lnSpc>
              <a:spcBef>
                <a:spcPts val="1000"/>
              </a:spcBef>
              <a:spcAft>
                <a:spcPts val="0"/>
              </a:spcAft>
              <a:buClr>
                <a:srgbClr val="3F3F3F"/>
              </a:buClr>
              <a:buSzPts val="2400"/>
              <a:buFont typeface="Arial"/>
              <a:buNone/>
            </a:pPr>
            <a:endParaRPr sz="2800" i="1" dirty="0">
              <a:solidFill>
                <a:schemeClr val="dk1"/>
              </a:solidFill>
            </a:endParaRPr>
          </a:p>
        </p:txBody>
      </p:sp>
      <p:sp>
        <p:nvSpPr>
          <p:cNvPr id="736" name="Google Shape;736;p6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Generalization</a:t>
            </a:r>
            <a:endParaRPr/>
          </a:p>
        </p:txBody>
      </p:sp>
      <p:sp>
        <p:nvSpPr>
          <p:cNvPr id="742" name="Google Shape;742;p69"/>
          <p:cNvSpPr txBox="1"/>
          <p:nvPr/>
        </p:nvSpPr>
        <p:spPr>
          <a:xfrm>
            <a:off x="2813546" y="2053100"/>
            <a:ext cx="14355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d</a:t>
            </a:r>
            <a:r>
              <a:rPr lang="en-IE" sz="2800" b="0" i="1" u="none" strike="noStrike" cap="none">
                <a:solidFill>
                  <a:schemeClr val="dk1"/>
                </a:solidFill>
                <a:latin typeface="Calibri"/>
                <a:ea typeface="Calibri"/>
                <a:cs typeface="Calibri"/>
                <a:sym typeface="Calibri"/>
              </a:rPr>
              <a:t>rove</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steered</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3" name="Google Shape;743;p69"/>
          <p:cNvSpPr txBox="1"/>
          <p:nvPr/>
        </p:nvSpPr>
        <p:spPr>
          <a:xfrm>
            <a:off x="4190459" y="2053100"/>
            <a:ext cx="8082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a:t>
            </a:r>
            <a:r>
              <a:rPr lang="en-IE" sz="2800" b="0" i="1" u="none" strike="noStrike" cap="none">
                <a:solidFill>
                  <a:schemeClr val="dk1"/>
                </a:solidFill>
                <a:latin typeface="Calibri"/>
                <a:ea typeface="Calibri"/>
                <a:cs typeface="Calibri"/>
                <a:sym typeface="Calibri"/>
              </a:rPr>
              <a:t>is</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her</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4" name="Google Shape;744;p69"/>
          <p:cNvSpPr txBox="1"/>
          <p:nvPr/>
        </p:nvSpPr>
        <p:spPr>
          <a:xfrm>
            <a:off x="6870150" y="2053100"/>
            <a:ext cx="12918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on</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across</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5" name="Google Shape;745;p69"/>
          <p:cNvSpPr txBox="1"/>
          <p:nvPr/>
        </p:nvSpPr>
        <p:spPr>
          <a:xfrm>
            <a:off x="8294790" y="2053093"/>
            <a:ext cx="8082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th</a:t>
            </a:r>
            <a:r>
              <a:rPr lang="en-IE" sz="2800" b="0" i="1" u="none" strike="noStrike" cap="none">
                <a:solidFill>
                  <a:schemeClr val="dk1"/>
                </a:solidFill>
                <a:latin typeface="Calibri"/>
                <a:ea typeface="Calibri"/>
                <a:cs typeface="Calibri"/>
                <a:sym typeface="Calibri"/>
              </a:rPr>
              <a:t>e</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6" name="Google Shape;746;p69"/>
          <p:cNvSpPr txBox="1"/>
          <p:nvPr/>
        </p:nvSpPr>
        <p:spPr>
          <a:xfrm>
            <a:off x="1992138" y="2053012"/>
            <a:ext cx="11154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a:t>
            </a:r>
            <a:r>
              <a:rPr lang="en-IE" sz="2800" b="0" i="1" u="none" strike="noStrike" cap="none">
                <a:solidFill>
                  <a:schemeClr val="dk1"/>
                </a:solidFill>
                <a:latin typeface="Calibri"/>
                <a:ea typeface="Calibri"/>
                <a:cs typeface="Calibri"/>
                <a:sym typeface="Calibri"/>
              </a:rPr>
              <a:t>e</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She</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7" name="Google Shape;747;p69"/>
          <p:cNvSpPr txBox="1"/>
          <p:nvPr/>
        </p:nvSpPr>
        <p:spPr>
          <a:xfrm>
            <a:off x="9162751" y="2053100"/>
            <a:ext cx="10371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a:solidFill>
                  <a:schemeClr val="dk1"/>
                </a:solidFill>
                <a:latin typeface="Calibri"/>
                <a:ea typeface="Calibri"/>
                <a:cs typeface="Calibri"/>
                <a:sym typeface="Calibri"/>
              </a:rPr>
              <a:t>r</a:t>
            </a:r>
            <a:r>
              <a:rPr lang="en-IE" sz="2800" b="0" i="0" u="none" strike="noStrike" cap="none">
                <a:solidFill>
                  <a:schemeClr val="dk1"/>
                </a:solidFill>
                <a:latin typeface="Calibri"/>
                <a:ea typeface="Calibri"/>
                <a:cs typeface="Calibri"/>
                <a:sym typeface="Calibri"/>
              </a:rPr>
              <a:t>oad</a:t>
            </a:r>
            <a:endParaRPr sz="2800" b="0" i="0"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a:solidFill>
                  <a:schemeClr val="dk1"/>
                </a:solidFill>
                <a:latin typeface="Calibri"/>
                <a:ea typeface="Calibri"/>
                <a:cs typeface="Calibri"/>
                <a:sym typeface="Calibri"/>
              </a:rPr>
              <a:t>street</a:t>
            </a:r>
            <a:endParaRPr sz="2800">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748" name="Google Shape;748;p69"/>
          <p:cNvSpPr txBox="1"/>
          <p:nvPr/>
        </p:nvSpPr>
        <p:spPr>
          <a:xfrm>
            <a:off x="5047427" y="2053100"/>
            <a:ext cx="18519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c</a:t>
            </a:r>
            <a:r>
              <a:rPr lang="en-IE" sz="2800" b="0" i="1" u="none" strike="noStrike" cap="none">
                <a:solidFill>
                  <a:schemeClr val="dk1"/>
                </a:solidFill>
                <a:latin typeface="Calibri"/>
                <a:ea typeface="Calibri"/>
                <a:cs typeface="Calibri"/>
                <a:sym typeface="Calibri"/>
              </a:rPr>
              <a:t>ar</a:t>
            </a:r>
            <a:endParaRPr sz="2800" b="0" i="1" u="none" strike="noStrike" cap="none">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automobile</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749" name="Google Shape;749;p6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0"/>
          <p:cNvSpPr txBox="1">
            <a:spLocks noGrp="1"/>
          </p:cNvSpPr>
          <p:nvPr>
            <p:ph type="title"/>
          </p:nvPr>
        </p:nvSpPr>
        <p:spPr>
          <a:xfrm>
            <a:off x="838200" y="365125"/>
            <a:ext cx="109983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Use Vector Representation (Word Embeddings)</a:t>
            </a:r>
            <a:endParaRPr/>
          </a:p>
        </p:txBody>
      </p:sp>
      <p:sp>
        <p:nvSpPr>
          <p:cNvPr id="755" name="Google Shape;755;p7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57</a:t>
            </a:fld>
            <a:endParaRPr/>
          </a:p>
        </p:txBody>
      </p:sp>
      <p:grpSp>
        <p:nvGrpSpPr>
          <p:cNvPr id="756" name="Google Shape;756;p70"/>
          <p:cNvGrpSpPr/>
          <p:nvPr/>
        </p:nvGrpSpPr>
        <p:grpSpPr>
          <a:xfrm>
            <a:off x="2055062" y="2734337"/>
            <a:ext cx="360000" cy="1584300"/>
            <a:chOff x="933962" y="2457437"/>
            <a:chExt cx="360000" cy="1584300"/>
          </a:xfrm>
        </p:grpSpPr>
        <p:grpSp>
          <p:nvGrpSpPr>
            <p:cNvPr id="757" name="Google Shape;757;p70"/>
            <p:cNvGrpSpPr/>
            <p:nvPr/>
          </p:nvGrpSpPr>
          <p:grpSpPr>
            <a:xfrm>
              <a:off x="933962" y="2457437"/>
              <a:ext cx="360000" cy="1584300"/>
              <a:chOff x="3503712" y="2114512"/>
              <a:chExt cx="360000" cy="1584300"/>
            </a:xfrm>
          </p:grpSpPr>
          <p:sp>
            <p:nvSpPr>
              <p:cNvPr id="758" name="Google Shape;758;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59" name="Google Shape;759;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0" name="Google Shape;760;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1" name="Google Shape;761;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2" name="Google Shape;762;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763" name="Google Shape;763;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764" name="Google Shape;764;p70"/>
          <p:cNvGrpSpPr/>
          <p:nvPr/>
        </p:nvGrpSpPr>
        <p:grpSpPr>
          <a:xfrm>
            <a:off x="3295112" y="2734337"/>
            <a:ext cx="360000" cy="1584300"/>
            <a:chOff x="933962" y="2457437"/>
            <a:chExt cx="360000" cy="1584300"/>
          </a:xfrm>
        </p:grpSpPr>
        <p:grpSp>
          <p:nvGrpSpPr>
            <p:cNvPr id="765" name="Google Shape;765;p70"/>
            <p:cNvGrpSpPr/>
            <p:nvPr/>
          </p:nvGrpSpPr>
          <p:grpSpPr>
            <a:xfrm>
              <a:off x="933962" y="2457437"/>
              <a:ext cx="360000" cy="1584300"/>
              <a:chOff x="3503712" y="2114512"/>
              <a:chExt cx="360000" cy="1584300"/>
            </a:xfrm>
          </p:grpSpPr>
          <p:sp>
            <p:nvSpPr>
              <p:cNvPr id="766" name="Google Shape;766;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7" name="Google Shape;767;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8" name="Google Shape;768;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69" name="Google Shape;769;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70" name="Google Shape;770;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771" name="Google Shape;771;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772" name="Google Shape;772;p70"/>
          <p:cNvGrpSpPr/>
          <p:nvPr/>
        </p:nvGrpSpPr>
        <p:grpSpPr>
          <a:xfrm>
            <a:off x="4382762" y="2734337"/>
            <a:ext cx="360000" cy="1584300"/>
            <a:chOff x="933962" y="2457437"/>
            <a:chExt cx="360000" cy="1584300"/>
          </a:xfrm>
        </p:grpSpPr>
        <p:grpSp>
          <p:nvGrpSpPr>
            <p:cNvPr id="773" name="Google Shape;773;p70"/>
            <p:cNvGrpSpPr/>
            <p:nvPr/>
          </p:nvGrpSpPr>
          <p:grpSpPr>
            <a:xfrm>
              <a:off x="933962" y="2457437"/>
              <a:ext cx="360000" cy="1584300"/>
              <a:chOff x="3503712" y="2114512"/>
              <a:chExt cx="360000" cy="1584300"/>
            </a:xfrm>
          </p:grpSpPr>
          <p:sp>
            <p:nvSpPr>
              <p:cNvPr id="774" name="Google Shape;774;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75" name="Google Shape;775;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76" name="Google Shape;776;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77" name="Google Shape;777;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78" name="Google Shape;778;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779" name="Google Shape;779;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780" name="Google Shape;780;p70"/>
          <p:cNvGrpSpPr/>
          <p:nvPr/>
        </p:nvGrpSpPr>
        <p:grpSpPr>
          <a:xfrm>
            <a:off x="5702662" y="2734337"/>
            <a:ext cx="360000" cy="1584300"/>
            <a:chOff x="933962" y="2457437"/>
            <a:chExt cx="360000" cy="1584300"/>
          </a:xfrm>
        </p:grpSpPr>
        <p:grpSp>
          <p:nvGrpSpPr>
            <p:cNvPr id="781" name="Google Shape;781;p70"/>
            <p:cNvGrpSpPr/>
            <p:nvPr/>
          </p:nvGrpSpPr>
          <p:grpSpPr>
            <a:xfrm>
              <a:off x="933962" y="2457437"/>
              <a:ext cx="360000" cy="1584300"/>
              <a:chOff x="3503712" y="2114512"/>
              <a:chExt cx="360000" cy="1584300"/>
            </a:xfrm>
          </p:grpSpPr>
          <p:sp>
            <p:nvSpPr>
              <p:cNvPr id="782" name="Google Shape;782;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83" name="Google Shape;783;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84" name="Google Shape;784;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85" name="Google Shape;785;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86" name="Google Shape;786;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787" name="Google Shape;787;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788" name="Google Shape;788;p70"/>
          <p:cNvGrpSpPr/>
          <p:nvPr/>
        </p:nvGrpSpPr>
        <p:grpSpPr>
          <a:xfrm>
            <a:off x="7320062" y="2734337"/>
            <a:ext cx="360000" cy="1584300"/>
            <a:chOff x="933962" y="2457437"/>
            <a:chExt cx="360000" cy="1584300"/>
          </a:xfrm>
        </p:grpSpPr>
        <p:grpSp>
          <p:nvGrpSpPr>
            <p:cNvPr id="789" name="Google Shape;789;p70"/>
            <p:cNvGrpSpPr/>
            <p:nvPr/>
          </p:nvGrpSpPr>
          <p:grpSpPr>
            <a:xfrm>
              <a:off x="933962" y="2457437"/>
              <a:ext cx="360000" cy="1584300"/>
              <a:chOff x="3503712" y="2114512"/>
              <a:chExt cx="360000" cy="1584300"/>
            </a:xfrm>
          </p:grpSpPr>
          <p:sp>
            <p:nvSpPr>
              <p:cNvPr id="790" name="Google Shape;790;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91" name="Google Shape;791;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92" name="Google Shape;792;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93" name="Google Shape;793;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94" name="Google Shape;794;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795" name="Google Shape;795;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796" name="Google Shape;796;p70"/>
          <p:cNvGrpSpPr/>
          <p:nvPr/>
        </p:nvGrpSpPr>
        <p:grpSpPr>
          <a:xfrm>
            <a:off x="8636312" y="2734337"/>
            <a:ext cx="360000" cy="1584300"/>
            <a:chOff x="933962" y="2457437"/>
            <a:chExt cx="360000" cy="1584300"/>
          </a:xfrm>
        </p:grpSpPr>
        <p:grpSp>
          <p:nvGrpSpPr>
            <p:cNvPr id="797" name="Google Shape;797;p70"/>
            <p:cNvGrpSpPr/>
            <p:nvPr/>
          </p:nvGrpSpPr>
          <p:grpSpPr>
            <a:xfrm>
              <a:off x="933962" y="2457437"/>
              <a:ext cx="360000" cy="1584300"/>
              <a:chOff x="3503712" y="2114512"/>
              <a:chExt cx="360000" cy="1584300"/>
            </a:xfrm>
          </p:grpSpPr>
          <p:sp>
            <p:nvSpPr>
              <p:cNvPr id="798" name="Google Shape;798;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799" name="Google Shape;799;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0" name="Google Shape;800;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1" name="Google Shape;801;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2" name="Google Shape;802;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803" name="Google Shape;803;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804" name="Google Shape;804;p70"/>
          <p:cNvGrpSpPr/>
          <p:nvPr/>
        </p:nvGrpSpPr>
        <p:grpSpPr>
          <a:xfrm>
            <a:off x="9800162" y="2734337"/>
            <a:ext cx="360000" cy="1584300"/>
            <a:chOff x="933962" y="2457437"/>
            <a:chExt cx="360000" cy="1584300"/>
          </a:xfrm>
        </p:grpSpPr>
        <p:grpSp>
          <p:nvGrpSpPr>
            <p:cNvPr id="805" name="Google Shape;805;p70"/>
            <p:cNvGrpSpPr/>
            <p:nvPr/>
          </p:nvGrpSpPr>
          <p:grpSpPr>
            <a:xfrm>
              <a:off x="933962" y="2457437"/>
              <a:ext cx="360000" cy="1584300"/>
              <a:chOff x="3503712" y="2114512"/>
              <a:chExt cx="360000" cy="1584300"/>
            </a:xfrm>
          </p:grpSpPr>
          <p:sp>
            <p:nvSpPr>
              <p:cNvPr id="806" name="Google Shape;806;p7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7" name="Google Shape;807;p7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8" name="Google Shape;808;p7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09" name="Google Shape;809;p7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810" name="Google Shape;810;p7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811" name="Google Shape;811;p7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812" name="Google Shape;812;p70"/>
          <p:cNvSpPr txBox="1"/>
          <p:nvPr/>
        </p:nvSpPr>
        <p:spPr>
          <a:xfrm>
            <a:off x="2737350" y="2309575"/>
            <a:ext cx="1435500" cy="2162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drove</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steered</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p:txBody>
      </p:sp>
      <p:sp>
        <p:nvSpPr>
          <p:cNvPr id="813" name="Google Shape;813;p70"/>
          <p:cNvSpPr txBox="1"/>
          <p:nvPr/>
        </p:nvSpPr>
        <p:spPr>
          <a:xfrm>
            <a:off x="4158650" y="2309525"/>
            <a:ext cx="808200" cy="21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a:t>
            </a:r>
            <a:r>
              <a:rPr lang="en-IE" sz="2800" b="0" i="1" u="none" strike="noStrike" cap="none">
                <a:solidFill>
                  <a:schemeClr val="dk1"/>
                </a:solidFill>
                <a:latin typeface="Calibri"/>
                <a:ea typeface="Calibri"/>
                <a:cs typeface="Calibri"/>
                <a:sym typeface="Calibri"/>
              </a:rPr>
              <a:t>is</a:t>
            </a:r>
            <a:endParaRPr sz="28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her</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814" name="Google Shape;814;p70"/>
          <p:cNvSpPr txBox="1"/>
          <p:nvPr/>
        </p:nvSpPr>
        <p:spPr>
          <a:xfrm>
            <a:off x="7022550" y="2309575"/>
            <a:ext cx="1224600" cy="2238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o</a:t>
            </a:r>
            <a:r>
              <a:rPr lang="en-IE" sz="2800" b="0" i="1" u="none" strike="noStrike" cap="none">
                <a:solidFill>
                  <a:schemeClr val="dk1"/>
                </a:solidFill>
                <a:latin typeface="Calibri"/>
                <a:ea typeface="Calibri"/>
                <a:cs typeface="Calibri"/>
                <a:sym typeface="Calibri"/>
              </a:rPr>
              <a:t>n</a:t>
            </a:r>
            <a:endParaRPr sz="28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across</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815" name="Google Shape;815;p70"/>
          <p:cNvSpPr txBox="1"/>
          <p:nvPr/>
        </p:nvSpPr>
        <p:spPr>
          <a:xfrm>
            <a:off x="8447190" y="2309575"/>
            <a:ext cx="808200" cy="2238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t</a:t>
            </a:r>
            <a:r>
              <a:rPr lang="en-IE" sz="2800" b="0" i="1" u="none" strike="noStrike" cap="none">
                <a:solidFill>
                  <a:schemeClr val="dk1"/>
                </a:solidFill>
                <a:latin typeface="Calibri"/>
                <a:ea typeface="Calibri"/>
                <a:cs typeface="Calibri"/>
                <a:sym typeface="Calibri"/>
              </a:rPr>
              <a:t>he</a:t>
            </a:r>
            <a:endParaRPr sz="28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816" name="Google Shape;816;p70"/>
          <p:cNvSpPr txBox="1"/>
          <p:nvPr/>
        </p:nvSpPr>
        <p:spPr>
          <a:xfrm>
            <a:off x="1687350" y="2309525"/>
            <a:ext cx="1115400" cy="2162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He</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She </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817" name="Google Shape;817;p70"/>
          <p:cNvSpPr txBox="1"/>
          <p:nvPr/>
        </p:nvSpPr>
        <p:spPr>
          <a:xfrm>
            <a:off x="9467550" y="2309581"/>
            <a:ext cx="1037100" cy="2238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road</a:t>
            </a:r>
            <a:endParaRPr sz="2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IE" sz="2800">
                <a:solidFill>
                  <a:schemeClr val="dk1"/>
                </a:solidFill>
                <a:latin typeface="Calibri"/>
                <a:ea typeface="Calibri"/>
                <a:cs typeface="Calibri"/>
                <a:sym typeface="Calibri"/>
              </a:rPr>
              <a:t>street</a:t>
            </a: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818" name="Google Shape;818;p70"/>
          <p:cNvSpPr txBox="1"/>
          <p:nvPr/>
        </p:nvSpPr>
        <p:spPr>
          <a:xfrm>
            <a:off x="4811125" y="2309575"/>
            <a:ext cx="2272500" cy="21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c</a:t>
            </a:r>
            <a:r>
              <a:rPr lang="en-IE" sz="2800" b="0" i="1" u="none" strike="noStrike" cap="none">
                <a:solidFill>
                  <a:schemeClr val="dk1"/>
                </a:solidFill>
                <a:latin typeface="Calibri"/>
                <a:ea typeface="Calibri"/>
                <a:cs typeface="Calibri"/>
                <a:sym typeface="Calibri"/>
              </a:rPr>
              <a:t>ar</a:t>
            </a:r>
            <a:endParaRPr sz="28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IE" sz="2800" i="1">
                <a:solidFill>
                  <a:schemeClr val="dk1"/>
                </a:solidFill>
                <a:latin typeface="Calibri"/>
                <a:ea typeface="Calibri"/>
                <a:cs typeface="Calibri"/>
                <a:sym typeface="Calibri"/>
              </a:rPr>
              <a:t>automobile</a:t>
            </a:r>
            <a:endParaRPr sz="2800" i="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Remember: Distributional Semantic Model</a:t>
            </a:r>
            <a:endParaRPr>
              <a:solidFill>
                <a:srgbClr val="FF0000"/>
              </a:solidFill>
            </a:endParaRPr>
          </a:p>
        </p:txBody>
      </p:sp>
      <p:sp>
        <p:nvSpPr>
          <p:cNvPr id="824" name="Google Shape;824;p7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58</a:t>
            </a:fld>
            <a:endParaRPr/>
          </a:p>
        </p:txBody>
      </p:sp>
      <p:sp>
        <p:nvSpPr>
          <p:cNvPr id="825" name="Google Shape;825;p71"/>
          <p:cNvSpPr txBox="1"/>
          <p:nvPr/>
        </p:nvSpPr>
        <p:spPr>
          <a:xfrm>
            <a:off x="3612825" y="6128850"/>
            <a:ext cx="7035900" cy="28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0" u="none" strike="noStrike" cap="none">
                <a:solidFill>
                  <a:schemeClr val="dk1"/>
                </a:solidFill>
                <a:latin typeface="Arial"/>
                <a:ea typeface="Arial"/>
                <a:cs typeface="Arial"/>
                <a:sym typeface="Arial"/>
              </a:rPr>
              <a:t>Adapted from slides by Stefan Evert</a:t>
            </a:r>
            <a:r>
              <a:rPr lang="en-IE" sz="1000" b="0" i="1" u="none" strike="noStrike" cap="none">
                <a:solidFill>
                  <a:schemeClr val="dk1"/>
                </a:solidFill>
                <a:latin typeface="Arial"/>
                <a:ea typeface="Arial"/>
                <a:cs typeface="Arial"/>
                <a:sym typeface="Arial"/>
              </a:rPr>
              <a:t> </a:t>
            </a:r>
            <a:r>
              <a:rPr lang="en-IE" sz="1000" b="0" i="1" u="sng" strike="noStrike" cap="none">
                <a:solidFill>
                  <a:schemeClr val="hlink"/>
                </a:solidFill>
                <a:latin typeface="Arial"/>
                <a:ea typeface="Arial"/>
                <a:cs typeface="Arial"/>
                <a:sym typeface="Arial"/>
                <a:hlinkClick r:id="rId3"/>
              </a:rPr>
              <a:t>https://esslli2016.unibz.it/wp-content/uploads/2015/10/dsm_tutorial_part1.slides.pdf</a:t>
            </a:r>
            <a:r>
              <a:rPr lang="en-IE" sz="1000" b="0" i="1" u="none" strike="noStrike" cap="none">
                <a:solidFill>
                  <a:schemeClr val="dk1"/>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graphicFrame>
        <p:nvGraphicFramePr>
          <p:cNvPr id="826" name="Google Shape;826;p71"/>
          <p:cNvGraphicFramePr/>
          <p:nvPr/>
        </p:nvGraphicFramePr>
        <p:xfrm>
          <a:off x="1999513" y="1468315"/>
          <a:ext cx="8192975" cy="3921350"/>
        </p:xfrm>
        <a:graphic>
          <a:graphicData uri="http://schemas.openxmlformats.org/drawingml/2006/table">
            <a:tbl>
              <a:tblPr>
                <a:noFill/>
                <a:tableStyleId>{8E278049-B31E-468E-AE0C-8A4A1D3433C8}</a:tableStyleId>
              </a:tblPr>
              <a:tblGrid>
                <a:gridCol w="1048475">
                  <a:extLst>
                    <a:ext uri="{9D8B030D-6E8A-4147-A177-3AD203B41FA5}">
                      <a16:colId xmlns:a16="http://schemas.microsoft.com/office/drawing/2014/main" val="20000"/>
                    </a:ext>
                  </a:extLst>
                </a:gridCol>
                <a:gridCol w="1190750">
                  <a:extLst>
                    <a:ext uri="{9D8B030D-6E8A-4147-A177-3AD203B41FA5}">
                      <a16:colId xmlns:a16="http://schemas.microsoft.com/office/drawing/2014/main" val="20001"/>
                    </a:ext>
                  </a:extLst>
                </a:gridCol>
                <a:gridCol w="1190750">
                  <a:extLst>
                    <a:ext uri="{9D8B030D-6E8A-4147-A177-3AD203B41FA5}">
                      <a16:colId xmlns:a16="http://schemas.microsoft.com/office/drawing/2014/main" val="20002"/>
                    </a:ext>
                  </a:extLst>
                </a:gridCol>
                <a:gridCol w="1190750">
                  <a:extLst>
                    <a:ext uri="{9D8B030D-6E8A-4147-A177-3AD203B41FA5}">
                      <a16:colId xmlns:a16="http://schemas.microsoft.com/office/drawing/2014/main" val="20003"/>
                    </a:ext>
                  </a:extLst>
                </a:gridCol>
                <a:gridCol w="1190750">
                  <a:extLst>
                    <a:ext uri="{9D8B030D-6E8A-4147-A177-3AD203B41FA5}">
                      <a16:colId xmlns:a16="http://schemas.microsoft.com/office/drawing/2014/main" val="20004"/>
                    </a:ext>
                  </a:extLst>
                </a:gridCol>
                <a:gridCol w="1190750">
                  <a:extLst>
                    <a:ext uri="{9D8B030D-6E8A-4147-A177-3AD203B41FA5}">
                      <a16:colId xmlns:a16="http://schemas.microsoft.com/office/drawing/2014/main" val="20005"/>
                    </a:ext>
                  </a:extLst>
                </a:gridCol>
                <a:gridCol w="1190750">
                  <a:extLst>
                    <a:ext uri="{9D8B030D-6E8A-4147-A177-3AD203B41FA5}">
                      <a16:colId xmlns:a16="http://schemas.microsoft.com/office/drawing/2014/main" val="20006"/>
                    </a:ext>
                  </a:extLst>
                </a:gridCol>
              </a:tblGrid>
              <a:tr h="657350">
                <a:tc>
                  <a:txBody>
                    <a:bodyPr/>
                    <a:lstStyle/>
                    <a:p>
                      <a:pPr marL="0" marR="0" lvl="0" indent="0" algn="ctr" rtl="0">
                        <a:lnSpc>
                          <a:spcPct val="100000"/>
                        </a:lnSpc>
                        <a:spcBef>
                          <a:spcPts val="0"/>
                        </a:spcBef>
                        <a:spcAft>
                          <a:spcPts val="0"/>
                        </a:spcAft>
                        <a:buClr>
                          <a:srgbClr val="000000"/>
                        </a:buClr>
                        <a:buSzPts val="2400"/>
                        <a:buFont typeface="Arial"/>
                        <a:buNone/>
                      </a:pP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get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see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use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hear</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eat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kill</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528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knife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0.027</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0.206</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6528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cat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0.031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0.143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-0.243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-0.015</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-0.009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0.131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6528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dog</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-0.026</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-0.212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0.064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6528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boat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0.009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-0.040</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-0.074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6528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cup</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-0.014</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-0.173</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-0.249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-0.099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-0.119</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-0.042</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From DSM to Word Embeddings</a:t>
            </a:r>
            <a:endParaRPr>
              <a:solidFill>
                <a:srgbClr val="FF0000"/>
              </a:solidFill>
            </a:endParaRPr>
          </a:p>
        </p:txBody>
      </p:sp>
      <p:sp>
        <p:nvSpPr>
          <p:cNvPr id="832" name="Google Shape;832;p7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59</a:t>
            </a:fld>
            <a:endParaRPr/>
          </a:p>
        </p:txBody>
      </p:sp>
      <p:graphicFrame>
        <p:nvGraphicFramePr>
          <p:cNvPr id="833" name="Google Shape;833;p72"/>
          <p:cNvGraphicFramePr/>
          <p:nvPr>
            <p:extLst>
              <p:ext uri="{D42A27DB-BD31-4B8C-83A1-F6EECF244321}">
                <p14:modId xmlns:p14="http://schemas.microsoft.com/office/powerpoint/2010/main" val="2508166309"/>
              </p:ext>
            </p:extLst>
          </p:nvPr>
        </p:nvGraphicFramePr>
        <p:xfrm>
          <a:off x="1027699" y="2743185"/>
          <a:ext cx="3748325" cy="1645830"/>
        </p:xfrm>
        <a:graphic>
          <a:graphicData uri="http://schemas.openxmlformats.org/drawingml/2006/table">
            <a:tbl>
              <a:tblPr firstRow="1" bandRow="1">
                <a:noFill/>
                <a:tableStyleId>{499A3F49-B3BD-435A-A0BC-53189D0257FB}</a:tableStyleId>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l" rtl="0">
                        <a:lnSpc>
                          <a:spcPct val="100000"/>
                        </a:lnSpc>
                        <a:spcBef>
                          <a:spcPts val="0"/>
                        </a:spcBef>
                        <a:spcAft>
                          <a:spcPts val="0"/>
                        </a:spcAft>
                        <a:buClr>
                          <a:srgbClr val="000000"/>
                        </a:buClr>
                        <a:buSzPts val="2400"/>
                        <a:buFont typeface="Arial"/>
                        <a:buNone/>
                      </a:pPr>
                      <a:endParaRPr sz="2400" b="1" i="1"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solidFill>
                            <a:schemeClr val="dk1"/>
                          </a:solidFill>
                          <a:latin typeface="Calibri"/>
                          <a:ea typeface="Calibri"/>
                          <a:cs typeface="Calibri"/>
                          <a:sym typeface="Calibri"/>
                        </a:rPr>
                        <a:t>get</a:t>
                      </a:r>
                      <a:endParaRPr sz="2400" b="1" i="1"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a:solidFill>
                            <a:schemeClr val="dk1"/>
                          </a:solidFill>
                          <a:latin typeface="Calibri"/>
                          <a:ea typeface="Calibri"/>
                          <a:cs typeface="Calibri"/>
                          <a:sym typeface="Calibri"/>
                        </a:rPr>
                        <a:t>see</a:t>
                      </a:r>
                      <a:endParaRPr sz="2400" b="1" i="1"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knife</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0.027</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dirty="0">
                          <a:latin typeface="Calibri"/>
                          <a:ea typeface="Calibri"/>
                          <a:cs typeface="Calibri"/>
                          <a:sym typeface="Calibri"/>
                        </a:rPr>
                        <a:t>-0.024</a:t>
                      </a:r>
                      <a:endParaRPr sz="2400" i="1" u="none" strike="noStrike" cap="none" dirty="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l" rtl="0">
                        <a:lnSpc>
                          <a:spcPct val="100000"/>
                        </a:lnSpc>
                        <a:spcBef>
                          <a:spcPts val="0"/>
                        </a:spcBef>
                        <a:spcAft>
                          <a:spcPts val="0"/>
                        </a:spcAft>
                        <a:buClr>
                          <a:srgbClr val="000000"/>
                        </a:buClr>
                        <a:buSzPts val="2400"/>
                        <a:buFont typeface="Arial"/>
                        <a:buNone/>
                      </a:pPr>
                      <a:r>
                        <a:rPr lang="en-IE" sz="2400" b="1" i="1" u="none" strike="noStrike" cap="none">
                          <a:latin typeface="Calibri"/>
                          <a:ea typeface="Calibri"/>
                          <a:cs typeface="Calibri"/>
                          <a:sym typeface="Calibri"/>
                        </a:rPr>
                        <a:t>cat</a:t>
                      </a:r>
                      <a:endParaRPr sz="2400" b="1"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a:latin typeface="Calibri"/>
                          <a:ea typeface="Calibri"/>
                          <a:cs typeface="Calibri"/>
                          <a:sym typeface="Calibri"/>
                        </a:rPr>
                        <a:t>0.031</a:t>
                      </a:r>
                      <a:endParaRPr sz="2400" i="1" u="none" strike="noStrike" cap="none">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IE" sz="2400" i="1" u="none" strike="noStrike" cap="none" dirty="0">
                          <a:latin typeface="Calibri"/>
                          <a:ea typeface="Calibri"/>
                          <a:cs typeface="Calibri"/>
                          <a:sym typeface="Calibri"/>
                        </a:rPr>
                        <a:t>0.143</a:t>
                      </a:r>
                      <a:endParaRPr sz="2400" i="1" u="none" strike="noStrike" cap="none" dirty="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graphicFrame>
        <p:nvGraphicFramePr>
          <p:cNvPr id="834" name="Google Shape;834;p72"/>
          <p:cNvGraphicFramePr/>
          <p:nvPr>
            <p:extLst>
              <p:ext uri="{D42A27DB-BD31-4B8C-83A1-F6EECF244321}">
                <p14:modId xmlns:p14="http://schemas.microsoft.com/office/powerpoint/2010/main" val="387246347"/>
              </p:ext>
            </p:extLst>
          </p:nvPr>
        </p:nvGraphicFramePr>
        <p:xfrm>
          <a:off x="6212424" y="2743172"/>
          <a:ext cx="3989814" cy="2194440"/>
        </p:xfrm>
        <a:graphic>
          <a:graphicData uri="http://schemas.openxmlformats.org/drawingml/2006/table">
            <a:tbl>
              <a:tblPr firstRow="1" bandRow="1">
                <a:noFill/>
                <a:tableStyleId>{499A3F49-B3BD-435A-A0BC-53189D0257FB}</a:tableStyleId>
              </a:tblPr>
              <a:tblGrid>
                <a:gridCol w="1267163">
                  <a:extLst>
                    <a:ext uri="{9D8B030D-6E8A-4147-A177-3AD203B41FA5}">
                      <a16:colId xmlns:a16="http://schemas.microsoft.com/office/drawing/2014/main" val="20000"/>
                    </a:ext>
                  </a:extLst>
                </a:gridCol>
                <a:gridCol w="2722651">
                  <a:extLst>
                    <a:ext uri="{9D8B030D-6E8A-4147-A177-3AD203B41FA5}">
                      <a16:colId xmlns:a16="http://schemas.microsoft.com/office/drawing/2014/main" val="20001"/>
                    </a:ext>
                  </a:extLst>
                </a:gridCol>
              </a:tblGrid>
              <a:tr h="4419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dirty="0">
                          <a:solidFill>
                            <a:schemeClr val="dk1"/>
                          </a:solidFill>
                          <a:latin typeface="Calibri"/>
                          <a:ea typeface="Calibri"/>
                          <a:cs typeface="Calibri"/>
                          <a:sym typeface="Calibri"/>
                        </a:rPr>
                        <a:t>knife</a:t>
                      </a:r>
                      <a:endParaRPr sz="2400" b="1" i="1"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0" i="1" u="none" strike="noStrike" cap="none" dirty="0">
                          <a:solidFill>
                            <a:schemeClr val="dk1"/>
                          </a:solidFill>
                          <a:latin typeface="Calibri"/>
                          <a:cs typeface="Calibri"/>
                          <a:sym typeface="Arial"/>
                        </a:rPr>
                        <a:t>0.1 0.3 0.45 0.01 …</a:t>
                      </a:r>
                      <a:endParaRPr sz="2400" b="0" i="1" u="none" strike="noStrike" cap="none" dirty="0">
                        <a:solidFill>
                          <a:schemeClr val="dk1"/>
                        </a:solidFill>
                        <a:latin typeface="Calibri"/>
                        <a:cs typeface="Calibri"/>
                        <a:sym typeface="Arial"/>
                      </a:endParaRPr>
                    </a:p>
                  </a:txBody>
                  <a:tcPr marL="91425" marR="91425" marT="91425" marB="91425" anchor="ctr">
                    <a:lnL w="9525" cap="flat" cmpd="sng" algn="ctr">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2400"/>
                        <a:buFont typeface="Arial"/>
                        <a:buNone/>
                      </a:pPr>
                      <a:r>
                        <a:rPr lang="en-IE" sz="2400" b="1" i="1" u="none" strike="noStrike" cap="none" dirty="0">
                          <a:latin typeface="Calibri"/>
                          <a:ea typeface="Calibri"/>
                          <a:cs typeface="Calibri"/>
                          <a:sym typeface="Calibri"/>
                        </a:rPr>
                        <a:t>cat</a:t>
                      </a:r>
                      <a:endParaRPr sz="2400" b="1" i="1" u="none" strike="noStrike" cap="none" dirty="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0" i="1" u="none" strike="noStrike" cap="none" dirty="0">
                          <a:solidFill>
                            <a:schemeClr val="dk1"/>
                          </a:solidFill>
                          <a:latin typeface="Calibri"/>
                          <a:cs typeface="Calibri"/>
                          <a:sym typeface="Arial"/>
                        </a:rPr>
                        <a:t>0.25 0.4 0.35 0.2 …</a:t>
                      </a:r>
                      <a:endParaRPr sz="2400" b="0" i="1" u="none" strike="noStrike" cap="none" dirty="0">
                        <a:solidFill>
                          <a:schemeClr val="dk1"/>
                        </a:solidFill>
                        <a:latin typeface="Calibri"/>
                        <a:cs typeface="Calibri"/>
                        <a:sym typeface="Arial"/>
                      </a:endParaRPr>
                    </a:p>
                  </a:txBody>
                  <a:tcPr marL="91425" marR="91425" marT="91425" marB="91425" anchor="ctr">
                    <a:lnL w="9525" cap="flat" cmpd="sng" algn="ctr">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41900">
                <a:tc>
                  <a:txBody>
                    <a:bodyPr/>
                    <a:lstStyle/>
                    <a:p>
                      <a:pPr marL="0" marR="0" lvl="0" indent="0" algn="ctr" rtl="0">
                        <a:lnSpc>
                          <a:spcPct val="100000"/>
                        </a:lnSpc>
                        <a:spcBef>
                          <a:spcPts val="0"/>
                        </a:spcBef>
                        <a:spcAft>
                          <a:spcPts val="0"/>
                        </a:spcAft>
                        <a:buNone/>
                      </a:pPr>
                      <a:r>
                        <a:rPr lang="en-IE" sz="2400" b="1" i="1" dirty="0">
                          <a:latin typeface="Calibri"/>
                          <a:ea typeface="Calibri"/>
                          <a:cs typeface="Calibri"/>
                          <a:sym typeface="Calibri"/>
                        </a:rPr>
                        <a:t>get</a:t>
                      </a:r>
                      <a:endParaRPr sz="2400" b="1" i="1" dirty="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lgn="ctr">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0" i="1" u="none" strike="noStrike" cap="none" dirty="0">
                          <a:solidFill>
                            <a:schemeClr val="dk1"/>
                          </a:solidFill>
                          <a:latin typeface="Calibri"/>
                          <a:cs typeface="Calibri"/>
                          <a:sym typeface="Arial"/>
                        </a:rPr>
                        <a:t>0.24 0.56 0.48 0.1 …</a:t>
                      </a:r>
                      <a:endParaRPr sz="2400" b="0" i="1" u="none" strike="noStrike" cap="none" dirty="0">
                        <a:solidFill>
                          <a:schemeClr val="dk1"/>
                        </a:solidFill>
                        <a:latin typeface="Calibri"/>
                        <a:cs typeface="Calibri"/>
                        <a:sym typeface="Arial"/>
                      </a:endParaRPr>
                    </a:p>
                  </a:txBody>
                  <a:tcPr marL="91425" marR="91425" marT="91425" marB="91425" anchor="ctr">
                    <a:lnL w="9525" cap="flat" cmpd="sng" algn="ctr">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lgn="ctr">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441900">
                <a:tc>
                  <a:txBody>
                    <a:bodyPr/>
                    <a:lstStyle/>
                    <a:p>
                      <a:pPr marL="0" marR="0" lvl="0" indent="0" algn="ctr" rtl="0">
                        <a:lnSpc>
                          <a:spcPct val="100000"/>
                        </a:lnSpc>
                        <a:spcBef>
                          <a:spcPts val="0"/>
                        </a:spcBef>
                        <a:spcAft>
                          <a:spcPts val="0"/>
                        </a:spcAft>
                        <a:buNone/>
                      </a:pPr>
                      <a:r>
                        <a:rPr lang="en-IE" sz="2400" b="1" i="1" dirty="0">
                          <a:latin typeface="Calibri"/>
                          <a:ea typeface="Calibri"/>
                          <a:cs typeface="Calibri"/>
                          <a:sym typeface="Calibri"/>
                        </a:rPr>
                        <a:t>see</a:t>
                      </a:r>
                      <a:endParaRPr sz="2400" b="1" i="1" dirty="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E" sz="2400" b="0" i="1" u="none" strike="noStrike" cap="none" dirty="0">
                          <a:solidFill>
                            <a:schemeClr val="dk1"/>
                          </a:solidFill>
                          <a:latin typeface="Calibri"/>
                          <a:cs typeface="Calibri"/>
                          <a:sym typeface="Arial"/>
                        </a:rPr>
                        <a:t>0.37 0.3 0.68 0.42 …</a:t>
                      </a:r>
                      <a:endParaRPr sz="2400" b="0" i="1" u="none" strike="noStrike" cap="none" dirty="0">
                        <a:solidFill>
                          <a:schemeClr val="dk1"/>
                        </a:solidFill>
                        <a:latin typeface="Calibri"/>
                        <a:cs typeface="Calibri"/>
                        <a:sym typeface="Arial"/>
                      </a:endParaRPr>
                    </a:p>
                  </a:txBody>
                  <a:tcPr marL="91425" marR="91425" marT="91425" marB="91425" anchor="ctr">
                    <a:lnL w="9525" cap="flat" cmpd="sng" algn="ctr">
                      <a:solidFill>
                        <a:srgbClr val="434343"/>
                      </a:solidFill>
                      <a:prstDash val="solid"/>
                      <a:round/>
                      <a:headEnd type="none" w="sm" len="sm"/>
                      <a:tailEnd type="none" w="sm" len="sm"/>
                    </a:lnL>
                    <a:lnR w="9525" cap="flat" cmpd="sng" algn="ctr">
                      <a:solidFill>
                        <a:srgbClr val="434343"/>
                      </a:solidFill>
                      <a:prstDash val="solid"/>
                      <a:round/>
                      <a:headEnd type="none" w="sm" len="sm"/>
                      <a:tailEnd type="none" w="sm" len="sm"/>
                    </a:lnR>
                    <a:lnT w="9525" cap="flat" cmpd="sng" algn="ctr">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3561168563"/>
                  </a:ext>
                </a:extLst>
              </a:tr>
            </a:tbl>
          </a:graphicData>
        </a:graphic>
      </p:graphicFrame>
      <p:sp>
        <p:nvSpPr>
          <p:cNvPr id="835" name="Google Shape;835;p72"/>
          <p:cNvSpPr/>
          <p:nvPr/>
        </p:nvSpPr>
        <p:spPr>
          <a:xfrm>
            <a:off x="5068375" y="2743175"/>
            <a:ext cx="851700" cy="13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2"/>
          <p:cNvSpPr txBox="1">
            <a:spLocks noGrp="1"/>
          </p:cNvSpPr>
          <p:nvPr>
            <p:ph type="body" idx="1"/>
          </p:nvPr>
        </p:nvSpPr>
        <p:spPr>
          <a:xfrm>
            <a:off x="838199" y="1520825"/>
            <a:ext cx="10966807" cy="9177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dirty="0">
                <a:solidFill>
                  <a:schemeClr val="dk1"/>
                </a:solidFill>
              </a:rPr>
              <a:t>From word matrix based on co-occurrence counts to word vectors based on prediction</a:t>
            </a:r>
            <a:endParaRPr dirty="0"/>
          </a:p>
          <a:p>
            <a:pPr marL="0" lvl="1" indent="0" algn="l" rtl="0">
              <a:lnSpc>
                <a:spcPct val="100000"/>
              </a:lnSpc>
              <a:spcBef>
                <a:spcPts val="1000"/>
              </a:spcBef>
              <a:spcAft>
                <a:spcPts val="1000"/>
              </a:spcAft>
              <a:buClr>
                <a:srgbClr val="3F3F3F"/>
              </a:buClr>
              <a:buSzPts val="2400"/>
              <a:buFont typeface="Arial"/>
              <a:buNone/>
            </a:pPr>
            <a:endParaRPr sz="2800" dirty="0">
              <a:solidFill>
                <a:schemeClr val="dk1"/>
              </a:solidFill>
            </a:endParaRPr>
          </a:p>
        </p:txBody>
      </p:sp>
      <p:cxnSp>
        <p:nvCxnSpPr>
          <p:cNvPr id="837" name="Google Shape;837;p72"/>
          <p:cNvCxnSpPr/>
          <p:nvPr/>
        </p:nvCxnSpPr>
        <p:spPr>
          <a:xfrm>
            <a:off x="6627108" y="2837944"/>
            <a:ext cx="482400" cy="0"/>
          </a:xfrm>
          <a:prstGeom prst="straightConnector1">
            <a:avLst/>
          </a:prstGeom>
          <a:noFill/>
          <a:ln w="9525" cap="flat" cmpd="sng">
            <a:solidFill>
              <a:schemeClr val="dk2"/>
            </a:solidFill>
            <a:prstDash val="solid"/>
            <a:round/>
            <a:headEnd type="none" w="med" len="med"/>
            <a:tailEnd type="triangle" w="med" len="med"/>
          </a:ln>
        </p:spPr>
      </p:cxnSp>
      <p:cxnSp>
        <p:nvCxnSpPr>
          <p:cNvPr id="2" name="Google Shape;837;p72">
            <a:extLst>
              <a:ext uri="{FF2B5EF4-FFF2-40B4-BE49-F238E27FC236}">
                <a16:creationId xmlns:a16="http://schemas.microsoft.com/office/drawing/2014/main" id="{9DF14CE4-E2A1-02E4-E8AD-06B57D5D7179}"/>
              </a:ext>
            </a:extLst>
          </p:cNvPr>
          <p:cNvCxnSpPr/>
          <p:nvPr/>
        </p:nvCxnSpPr>
        <p:spPr>
          <a:xfrm>
            <a:off x="6625398" y="3432132"/>
            <a:ext cx="482400" cy="0"/>
          </a:xfrm>
          <a:prstGeom prst="straightConnector1">
            <a:avLst/>
          </a:prstGeom>
          <a:noFill/>
          <a:ln w="9525" cap="flat" cmpd="sng">
            <a:solidFill>
              <a:schemeClr val="dk2"/>
            </a:solidFill>
            <a:prstDash val="solid"/>
            <a:round/>
            <a:headEnd type="none" w="med" len="med"/>
            <a:tailEnd type="triangle" w="med" len="med"/>
          </a:ln>
        </p:spPr>
      </p:cxnSp>
      <p:cxnSp>
        <p:nvCxnSpPr>
          <p:cNvPr id="3" name="Google Shape;837;p72">
            <a:extLst>
              <a:ext uri="{FF2B5EF4-FFF2-40B4-BE49-F238E27FC236}">
                <a16:creationId xmlns:a16="http://schemas.microsoft.com/office/drawing/2014/main" id="{B2286BC7-44F3-74BF-26C4-D3FF563F22BE}"/>
              </a:ext>
            </a:extLst>
          </p:cNvPr>
          <p:cNvCxnSpPr/>
          <p:nvPr/>
        </p:nvCxnSpPr>
        <p:spPr>
          <a:xfrm>
            <a:off x="6625397" y="3966391"/>
            <a:ext cx="482400" cy="0"/>
          </a:xfrm>
          <a:prstGeom prst="straightConnector1">
            <a:avLst/>
          </a:prstGeom>
          <a:noFill/>
          <a:ln w="9525" cap="flat" cmpd="sng">
            <a:solidFill>
              <a:schemeClr val="dk2"/>
            </a:solidFill>
            <a:prstDash val="solid"/>
            <a:round/>
            <a:headEnd type="none" w="med" len="med"/>
            <a:tailEnd type="triangle" w="med" len="med"/>
          </a:ln>
        </p:spPr>
      </p:cxnSp>
      <p:cxnSp>
        <p:nvCxnSpPr>
          <p:cNvPr id="4" name="Google Shape;837;p72">
            <a:extLst>
              <a:ext uri="{FF2B5EF4-FFF2-40B4-BE49-F238E27FC236}">
                <a16:creationId xmlns:a16="http://schemas.microsoft.com/office/drawing/2014/main" id="{26AADFC7-816A-FAD4-4EC2-BD510E4678C3}"/>
              </a:ext>
            </a:extLst>
          </p:cNvPr>
          <p:cNvCxnSpPr/>
          <p:nvPr/>
        </p:nvCxnSpPr>
        <p:spPr>
          <a:xfrm>
            <a:off x="6613413" y="4519478"/>
            <a:ext cx="482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Index Terms</a:t>
            </a:r>
            <a:endParaRPr/>
          </a:p>
        </p:txBody>
      </p:sp>
      <p:sp>
        <p:nvSpPr>
          <p:cNvPr id="281" name="Google Shape;281;p19"/>
          <p:cNvSpPr/>
          <p:nvPr/>
        </p:nvSpPr>
        <p:spPr>
          <a:xfrm>
            <a:off x="5783900" y="1279525"/>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1" i="0" u="none" strike="noStrike" cap="none">
                <a:solidFill>
                  <a:srgbClr val="000000"/>
                </a:solidFill>
                <a:latin typeface="Arial"/>
                <a:ea typeface="Arial"/>
                <a:cs typeface="Arial"/>
                <a:sym typeface="Arial"/>
              </a:rPr>
              <a:t>Government publishes </a:t>
            </a:r>
            <a:r>
              <a:rPr lang="en-IE" sz="2400" b="1" i="0" u="none" strike="noStrike" cap="none">
                <a:solidFill>
                  <a:schemeClr val="dk1"/>
                </a:solidFill>
                <a:latin typeface="Arial"/>
                <a:ea typeface="Arial"/>
                <a:cs typeface="Arial"/>
                <a:sym typeface="Arial"/>
              </a:rPr>
              <a:t>NPHET </a:t>
            </a:r>
            <a:r>
              <a:rPr lang="en-IE" sz="2400" b="1" i="0" u="none" strike="noStrike" cap="none">
                <a:solidFill>
                  <a:srgbClr val="000000"/>
                </a:solidFill>
                <a:latin typeface="Arial"/>
                <a:ea typeface="Arial"/>
                <a:cs typeface="Arial"/>
                <a:sym typeface="Arial"/>
              </a:rPr>
              <a:t>advice</a:t>
            </a:r>
            <a:endParaRPr sz="2400" b="0" i="0" u="none" strike="noStrike" cap="none">
              <a:solidFill>
                <a:srgbClr val="000000"/>
              </a:solidFill>
              <a:latin typeface="Arial"/>
              <a:ea typeface="Arial"/>
              <a:cs typeface="Arial"/>
              <a:sym typeface="Arial"/>
            </a:endParaRPr>
          </a:p>
        </p:txBody>
      </p:sp>
      <p:sp>
        <p:nvSpPr>
          <p:cNvPr id="282" name="Google Shape;282;p19"/>
          <p:cNvSpPr/>
          <p:nvPr/>
        </p:nvSpPr>
        <p:spPr>
          <a:xfrm>
            <a:off x="6305394" y="2367611"/>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1" i="0" u="none" strike="noStrike" cap="none">
                <a:solidFill>
                  <a:srgbClr val="000000"/>
                </a:solidFill>
                <a:latin typeface="Arial"/>
                <a:ea typeface="Arial"/>
                <a:cs typeface="Arial"/>
                <a:sym typeface="Arial"/>
              </a:rPr>
              <a:t>NPHET concerned </a:t>
            </a:r>
            <a:r>
              <a:rPr lang="en-IE" sz="2400" b="0" i="0" u="none" strike="noStrike" cap="none">
                <a:solidFill>
                  <a:srgbClr val="000000"/>
                </a:solidFill>
                <a:latin typeface="Arial"/>
                <a:ea typeface="Arial"/>
                <a:cs typeface="Arial"/>
                <a:sym typeface="Arial"/>
              </a:rPr>
              <a:t>about </a:t>
            </a:r>
            <a:r>
              <a:rPr lang="en-IE" sz="2400" b="1" i="0" u="none" strike="noStrike" cap="none">
                <a:solidFill>
                  <a:srgbClr val="000000"/>
                </a:solidFill>
                <a:latin typeface="Arial"/>
                <a:ea typeface="Arial"/>
                <a:cs typeface="Arial"/>
                <a:sym typeface="Arial"/>
              </a:rPr>
              <a:t>outbreaks</a:t>
            </a:r>
            <a:r>
              <a:rPr lang="en-IE" sz="2400" b="0" i="0" u="none" strike="noStrike" cap="none">
                <a:solidFill>
                  <a:srgbClr val="000000"/>
                </a:solidFill>
                <a:latin typeface="Arial"/>
                <a:ea typeface="Arial"/>
                <a:cs typeface="Arial"/>
                <a:sym typeface="Arial"/>
              </a:rPr>
              <a:t> in </a:t>
            </a:r>
            <a:r>
              <a:rPr lang="en-IE" sz="2400" b="1" i="0" u="none" strike="noStrike" cap="none">
                <a:solidFill>
                  <a:srgbClr val="000000"/>
                </a:solidFill>
                <a:latin typeface="Arial"/>
                <a:ea typeface="Arial"/>
                <a:cs typeface="Arial"/>
                <a:sym typeface="Arial"/>
              </a:rPr>
              <a:t>workplaces</a:t>
            </a:r>
            <a:endParaRPr sz="2400" b="0" i="0" u="none" strike="noStrike" cap="none">
              <a:solidFill>
                <a:srgbClr val="000000"/>
              </a:solidFill>
              <a:latin typeface="Arial"/>
              <a:ea typeface="Arial"/>
              <a:cs typeface="Arial"/>
              <a:sym typeface="Arial"/>
            </a:endParaRPr>
          </a:p>
        </p:txBody>
      </p:sp>
      <p:sp>
        <p:nvSpPr>
          <p:cNvPr id="283" name="Google Shape;283;p19"/>
          <p:cNvSpPr/>
          <p:nvPr/>
        </p:nvSpPr>
        <p:spPr>
          <a:xfrm>
            <a:off x="6792261" y="3553852"/>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1" i="0" u="none" strike="noStrike" cap="none">
                <a:solidFill>
                  <a:srgbClr val="000000"/>
                </a:solidFill>
                <a:latin typeface="Arial"/>
                <a:ea typeface="Arial"/>
                <a:cs typeface="Arial"/>
                <a:sym typeface="Arial"/>
              </a:rPr>
              <a:t>NPHET advice says </a:t>
            </a:r>
            <a:r>
              <a:rPr lang="en-IE" sz="2400" b="0" i="0" u="none" strike="noStrike" cap="none">
                <a:solidFill>
                  <a:srgbClr val="000000"/>
                </a:solidFill>
                <a:latin typeface="Arial"/>
                <a:ea typeface="Arial"/>
                <a:cs typeface="Arial"/>
                <a:sym typeface="Arial"/>
              </a:rPr>
              <a:t>it is </a:t>
            </a:r>
            <a:r>
              <a:rPr lang="en-IE" sz="2400" b="1" i="0" u="none" strike="noStrike" cap="none">
                <a:solidFill>
                  <a:srgbClr val="000000"/>
                </a:solidFill>
                <a:latin typeface="Arial"/>
                <a:ea typeface="Arial"/>
                <a:cs typeface="Arial"/>
                <a:sym typeface="Arial"/>
              </a:rPr>
              <a:t>impossible </a:t>
            </a:r>
            <a:r>
              <a:rPr lang="en-IE" sz="2400" b="0" i="0" u="none" strike="noStrike" cap="none">
                <a:solidFill>
                  <a:srgbClr val="000000"/>
                </a:solidFill>
                <a:latin typeface="Arial"/>
                <a:ea typeface="Arial"/>
                <a:cs typeface="Arial"/>
                <a:sym typeface="Arial"/>
              </a:rPr>
              <a:t>to </a:t>
            </a:r>
            <a:r>
              <a:rPr lang="en-IE" sz="2400" b="1" i="0" u="none" strike="noStrike" cap="none">
                <a:solidFill>
                  <a:srgbClr val="000000"/>
                </a:solidFill>
                <a:latin typeface="Arial"/>
                <a:ea typeface="Arial"/>
                <a:cs typeface="Arial"/>
                <a:sym typeface="Arial"/>
              </a:rPr>
              <a:t>predict </a:t>
            </a:r>
            <a:r>
              <a:rPr lang="en-IE" sz="2400" b="0" i="0" u="none" strike="noStrike" cap="none">
                <a:solidFill>
                  <a:srgbClr val="000000"/>
                </a:solidFill>
                <a:latin typeface="Arial"/>
                <a:ea typeface="Arial"/>
                <a:cs typeface="Arial"/>
                <a:sym typeface="Arial"/>
              </a:rPr>
              <a:t>the </a:t>
            </a:r>
            <a:r>
              <a:rPr lang="en-IE" sz="2400" b="1" i="0" u="none" strike="noStrike" cap="none">
                <a:solidFill>
                  <a:srgbClr val="000000"/>
                </a:solidFill>
                <a:latin typeface="Arial"/>
                <a:ea typeface="Arial"/>
                <a:cs typeface="Arial"/>
                <a:sym typeface="Arial"/>
              </a:rPr>
              <a:t>trajectory </a:t>
            </a:r>
            <a:r>
              <a:rPr lang="en-IE" sz="2400" b="0" i="0" u="none" strike="noStrike" cap="none">
                <a:solidFill>
                  <a:srgbClr val="000000"/>
                </a:solidFill>
                <a:latin typeface="Arial"/>
                <a:ea typeface="Arial"/>
                <a:cs typeface="Arial"/>
                <a:sym typeface="Arial"/>
              </a:rPr>
              <a:t>of </a:t>
            </a:r>
            <a:r>
              <a:rPr lang="en-IE" sz="2400" b="1" i="0" u="none" strike="noStrike" cap="none">
                <a:solidFill>
                  <a:srgbClr val="000000"/>
                </a:solidFill>
                <a:latin typeface="Arial"/>
                <a:ea typeface="Arial"/>
                <a:cs typeface="Arial"/>
                <a:sym typeface="Arial"/>
              </a:rPr>
              <a:t>Covid-19 </a:t>
            </a:r>
            <a:endParaRPr sz="2400" b="0" i="0" u="none" strike="noStrike" cap="none">
              <a:solidFill>
                <a:srgbClr val="000000"/>
              </a:solidFill>
              <a:latin typeface="Arial"/>
              <a:ea typeface="Arial"/>
              <a:cs typeface="Arial"/>
              <a:sym typeface="Arial"/>
            </a:endParaRPr>
          </a:p>
        </p:txBody>
      </p:sp>
      <p:sp>
        <p:nvSpPr>
          <p:cNvPr id="284" name="Google Shape;284;p19"/>
          <p:cNvSpPr txBox="1"/>
          <p:nvPr/>
        </p:nvSpPr>
        <p:spPr>
          <a:xfrm>
            <a:off x="10692475" y="1279525"/>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Doc1 </a:t>
            </a:r>
            <a:endParaRPr sz="2800" b="0" i="0" u="none" strike="noStrike" cap="none">
              <a:solidFill>
                <a:srgbClr val="000000"/>
              </a:solidFill>
              <a:latin typeface="Arial"/>
              <a:ea typeface="Arial"/>
              <a:cs typeface="Arial"/>
              <a:sym typeface="Arial"/>
            </a:endParaRPr>
          </a:p>
        </p:txBody>
      </p:sp>
      <p:sp>
        <p:nvSpPr>
          <p:cNvPr id="285" name="Google Shape;285;p19"/>
          <p:cNvSpPr txBox="1"/>
          <p:nvPr/>
        </p:nvSpPr>
        <p:spPr>
          <a:xfrm>
            <a:off x="10692470" y="2363589"/>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Doc2 </a:t>
            </a:r>
            <a:endParaRPr sz="2800" b="0" i="0" u="none" strike="noStrike" cap="none">
              <a:solidFill>
                <a:srgbClr val="000000"/>
              </a:solidFill>
              <a:latin typeface="Arial"/>
              <a:ea typeface="Arial"/>
              <a:cs typeface="Arial"/>
              <a:sym typeface="Arial"/>
            </a:endParaRPr>
          </a:p>
        </p:txBody>
      </p:sp>
      <p:sp>
        <p:nvSpPr>
          <p:cNvPr id="286" name="Google Shape;286;p19"/>
          <p:cNvSpPr txBox="1"/>
          <p:nvPr/>
        </p:nvSpPr>
        <p:spPr>
          <a:xfrm>
            <a:off x="10692487" y="3553852"/>
            <a:ext cx="1330200" cy="51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E" sz="2800" b="0" i="0" u="none" strike="noStrike" cap="none">
                <a:solidFill>
                  <a:schemeClr val="dk1"/>
                </a:solidFill>
                <a:latin typeface="Arial"/>
                <a:ea typeface="Arial"/>
                <a:cs typeface="Arial"/>
                <a:sym typeface="Arial"/>
              </a:rPr>
              <a:t>Doc3 </a:t>
            </a:r>
            <a:endParaRPr sz="2800" b="0" i="0" u="none" strike="noStrike" cap="none">
              <a:solidFill>
                <a:srgbClr val="000000"/>
              </a:solidFill>
              <a:latin typeface="Arial"/>
              <a:ea typeface="Arial"/>
              <a:cs typeface="Arial"/>
              <a:sym typeface="Arial"/>
            </a:endParaRPr>
          </a:p>
        </p:txBody>
      </p:sp>
      <p:sp>
        <p:nvSpPr>
          <p:cNvPr id="287" name="Google Shape;287;p19"/>
          <p:cNvSpPr txBox="1">
            <a:spLocks noGrp="1"/>
          </p:cNvSpPr>
          <p:nvPr>
            <p:ph type="body" idx="1"/>
          </p:nvPr>
        </p:nvSpPr>
        <p:spPr>
          <a:xfrm>
            <a:off x="838200" y="1825625"/>
            <a:ext cx="42222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2800"/>
              <a:buNone/>
            </a:pPr>
            <a:r>
              <a:rPr lang="en-IE" sz="2400"/>
              <a:t>Content words (nouns, verbs, adjectives), ignoring stopwords (about, in, it, is, ...) </a:t>
            </a:r>
            <a:endParaRPr sz="2400"/>
          </a:p>
        </p:txBody>
      </p:sp>
      <p:sp>
        <p:nvSpPr>
          <p:cNvPr id="288" name="Google Shape;288;p1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Prediction</a:t>
            </a:r>
            <a:endParaRPr/>
          </a:p>
        </p:txBody>
      </p:sp>
      <p:sp>
        <p:nvSpPr>
          <p:cNvPr id="843" name="Google Shape;843;p73"/>
          <p:cNvSpPr txBox="1">
            <a:spLocks noGrp="1"/>
          </p:cNvSpPr>
          <p:nvPr>
            <p:ph type="body" idx="1"/>
          </p:nvPr>
        </p:nvSpPr>
        <p:spPr>
          <a:xfrm>
            <a:off x="838200" y="1825625"/>
            <a:ext cx="10515600" cy="17583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1000"/>
              </a:spcBef>
              <a:spcAft>
                <a:spcPts val="0"/>
              </a:spcAft>
              <a:buClr>
                <a:srgbClr val="3F3F3F"/>
              </a:buClr>
              <a:buSzPts val="2400"/>
              <a:buFont typeface="Arial"/>
              <a:buNone/>
            </a:pPr>
            <a:r>
              <a:rPr lang="en-IE" sz="2800" dirty="0">
                <a:solidFill>
                  <a:schemeClr val="dk1"/>
                </a:solidFill>
              </a:rPr>
              <a:t>Predict contexts instead of counting co-occurrences as with DSMs</a:t>
            </a:r>
            <a:endParaRPr sz="2800" dirty="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dirty="0">
                <a:solidFill>
                  <a:schemeClr val="dk1"/>
                </a:solidFill>
              </a:rPr>
              <a:t>Use </a:t>
            </a:r>
            <a:r>
              <a:rPr lang="en-IE" sz="2800" b="1" dirty="0">
                <a:solidFill>
                  <a:schemeClr val="dk1"/>
                </a:solidFill>
              </a:rPr>
              <a:t>language models</a:t>
            </a:r>
            <a:r>
              <a:rPr lang="en-IE" sz="2800" dirty="0">
                <a:solidFill>
                  <a:schemeClr val="dk1"/>
                </a:solidFill>
              </a:rPr>
              <a:t> to assign a probability to a sequence of words</a:t>
            </a:r>
            <a:endParaRPr sz="2800" dirty="0">
              <a:solidFill>
                <a:schemeClr val="dk1"/>
              </a:solidFill>
            </a:endParaRPr>
          </a:p>
        </p:txBody>
      </p:sp>
      <p:pic>
        <p:nvPicPr>
          <p:cNvPr id="844" name="Google Shape;844;p73"/>
          <p:cNvPicPr preferRelativeResize="0"/>
          <p:nvPr/>
        </p:nvPicPr>
        <p:blipFill rotWithShape="1">
          <a:blip r:embed="rId3">
            <a:alphaModFix/>
          </a:blip>
          <a:srcRect l="40615" t="56439" r="11037" b="28570"/>
          <a:stretch/>
        </p:blipFill>
        <p:spPr>
          <a:xfrm>
            <a:off x="1595375" y="3248292"/>
            <a:ext cx="7977350" cy="1391151"/>
          </a:xfrm>
          <a:prstGeom prst="rect">
            <a:avLst/>
          </a:prstGeom>
          <a:noFill/>
          <a:ln>
            <a:noFill/>
          </a:ln>
        </p:spPr>
      </p:pic>
      <p:sp>
        <p:nvSpPr>
          <p:cNvPr id="845" name="Google Shape;845;p73"/>
          <p:cNvSpPr txBox="1"/>
          <p:nvPr/>
        </p:nvSpPr>
        <p:spPr>
          <a:xfrm>
            <a:off x="4050192" y="6071025"/>
            <a:ext cx="61989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200" b="0" i="1" u="none" strike="noStrike" cap="none" dirty="0">
                <a:solidFill>
                  <a:srgbClr val="000000"/>
                </a:solidFill>
                <a:latin typeface="Arial"/>
                <a:ea typeface="Arial"/>
                <a:cs typeface="Arial"/>
                <a:sym typeface="Arial"/>
              </a:rPr>
              <a:t>Formula from </a:t>
            </a:r>
            <a:r>
              <a:rPr lang="en-IE" sz="1200" b="0" i="1" u="sng" strike="noStrike" cap="none" dirty="0">
                <a:solidFill>
                  <a:schemeClr val="hlink"/>
                </a:solidFill>
                <a:latin typeface="Arial"/>
                <a:ea typeface="Arial"/>
                <a:cs typeface="Arial"/>
                <a:sym typeface="Arial"/>
                <a:hlinkClick r:id="rId4"/>
              </a:rPr>
              <a:t>https://cs224d.stanford.edu/lecture_notes/LectureNotes1.pdf</a:t>
            </a:r>
            <a:r>
              <a:rPr lang="en-IE" sz="1200" b="0" i="1" u="none" strike="noStrike" cap="none" dirty="0">
                <a:solidFill>
                  <a:srgbClr val="000000"/>
                </a:solidFill>
                <a:latin typeface="Arial"/>
                <a:ea typeface="Arial"/>
                <a:cs typeface="Arial"/>
                <a:sym typeface="Arial"/>
              </a:rPr>
              <a:t> </a:t>
            </a:r>
            <a:endParaRPr sz="1200" b="0" i="1" u="none" strike="noStrike" cap="none" dirty="0">
              <a:solidFill>
                <a:srgbClr val="000000"/>
              </a:solidFill>
              <a:latin typeface="Arial"/>
              <a:ea typeface="Arial"/>
              <a:cs typeface="Arial"/>
              <a:sym typeface="Arial"/>
            </a:endParaRPr>
          </a:p>
        </p:txBody>
      </p:sp>
      <p:sp>
        <p:nvSpPr>
          <p:cNvPr id="846" name="Google Shape;846;p7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Dimensionality Reduction </a:t>
            </a:r>
            <a:endParaRPr/>
          </a:p>
        </p:txBody>
      </p:sp>
      <p:sp>
        <p:nvSpPr>
          <p:cNvPr id="852" name="Google Shape;852;p74"/>
          <p:cNvSpPr txBox="1">
            <a:spLocks noGrp="1"/>
          </p:cNvSpPr>
          <p:nvPr>
            <p:ph type="body" idx="1"/>
          </p:nvPr>
        </p:nvSpPr>
        <p:spPr>
          <a:xfrm>
            <a:off x="838199" y="1825625"/>
            <a:ext cx="10515600" cy="21201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1000"/>
              </a:spcBef>
              <a:spcAft>
                <a:spcPts val="0"/>
              </a:spcAft>
              <a:buClr>
                <a:srgbClr val="3F3F3F"/>
              </a:buClr>
              <a:buSzPts val="2000"/>
              <a:buFont typeface="Arial"/>
              <a:buNone/>
            </a:pPr>
            <a:r>
              <a:rPr lang="en-IE" sz="2800" dirty="0">
                <a:solidFill>
                  <a:schemeClr val="dk1"/>
                </a:solidFill>
              </a:rPr>
              <a:t>Reduce a high-dimensional vector space with long sparse vectors of many dimensions into </a:t>
            </a:r>
            <a:r>
              <a:rPr lang="en-IE" sz="2800" b="1" dirty="0">
                <a:solidFill>
                  <a:schemeClr val="dk1"/>
                </a:solidFill>
              </a:rPr>
              <a:t>low-dimensional embeddings</a:t>
            </a:r>
            <a:r>
              <a:rPr lang="en-IE" sz="2800" dirty="0">
                <a:solidFill>
                  <a:schemeClr val="dk1"/>
                </a:solidFill>
              </a:rPr>
              <a:t> of short dense vectors of limited dimensions that are expressive for a given task</a:t>
            </a:r>
            <a:endParaRPr sz="2800" dirty="0">
              <a:solidFill>
                <a:schemeClr val="dk1"/>
              </a:solidFill>
            </a:endParaRPr>
          </a:p>
        </p:txBody>
      </p:sp>
      <p:sp>
        <p:nvSpPr>
          <p:cNvPr id="853" name="Google Shape;853;p74"/>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One-Hot Vectors</a:t>
            </a:r>
            <a:endParaRPr>
              <a:solidFill>
                <a:srgbClr val="FF0000"/>
              </a:solidFill>
            </a:endParaRPr>
          </a:p>
        </p:txBody>
      </p:sp>
      <p:sp>
        <p:nvSpPr>
          <p:cNvPr id="859" name="Google Shape;859;p75"/>
          <p:cNvSpPr txBox="1">
            <a:spLocks noGrp="1"/>
          </p:cNvSpPr>
          <p:nvPr>
            <p:ph type="body" idx="1"/>
          </p:nvPr>
        </p:nvSpPr>
        <p:spPr>
          <a:xfrm>
            <a:off x="838200" y="1866375"/>
            <a:ext cx="10277100" cy="18162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1000"/>
              </a:spcBef>
              <a:spcAft>
                <a:spcPts val="0"/>
              </a:spcAft>
              <a:buClr>
                <a:srgbClr val="3F3F3F"/>
              </a:buClr>
              <a:buSzPts val="2000"/>
              <a:buFont typeface="Arial"/>
              <a:buNone/>
            </a:pPr>
            <a:r>
              <a:rPr lang="en-IE" sz="2800">
                <a:solidFill>
                  <a:srgbClr val="000000"/>
                </a:solidFill>
              </a:rPr>
              <a:t>Initialize </a:t>
            </a:r>
            <a:r>
              <a:rPr lang="en-IE" sz="2800">
                <a:solidFill>
                  <a:schemeClr val="dk1"/>
                </a:solidFill>
              </a:rPr>
              <a:t>high-dimensional vector space </a:t>
            </a:r>
            <a:r>
              <a:rPr lang="en-IE" sz="2800">
                <a:solidFill>
                  <a:srgbClr val="000000"/>
                </a:solidFill>
              </a:rPr>
              <a:t>with </a:t>
            </a:r>
            <a:r>
              <a:rPr lang="en-IE" sz="2800" b="1">
                <a:solidFill>
                  <a:srgbClr val="000000"/>
                </a:solidFill>
              </a:rPr>
              <a:t>one-hot vectors</a:t>
            </a:r>
            <a:r>
              <a:rPr lang="en-IE" sz="2800">
                <a:solidFill>
                  <a:srgbClr val="000000"/>
                </a:solidFill>
              </a:rPr>
              <a:t>: sparse word representations over a vocabulary V with length |V|</a:t>
            </a:r>
            <a:endParaRPr sz="2800">
              <a:solidFill>
                <a:srgbClr val="000000"/>
              </a:solidFill>
            </a:endParaRPr>
          </a:p>
          <a:p>
            <a:pPr marL="0" lvl="2" indent="0" algn="l" rtl="0">
              <a:lnSpc>
                <a:spcPct val="100000"/>
              </a:lnSpc>
              <a:spcBef>
                <a:spcPts val="1000"/>
              </a:spcBef>
              <a:spcAft>
                <a:spcPts val="0"/>
              </a:spcAft>
              <a:buClr>
                <a:srgbClr val="3F3F3F"/>
              </a:buClr>
              <a:buSzPts val="2000"/>
              <a:buFont typeface="Arial"/>
              <a:buNone/>
            </a:pPr>
            <a:r>
              <a:rPr lang="en-IE" sz="2800">
                <a:solidFill>
                  <a:srgbClr val="000000"/>
                </a:solidFill>
              </a:rPr>
              <a:t>For example:</a:t>
            </a:r>
            <a:endParaRPr sz="2800">
              <a:solidFill>
                <a:srgbClr val="000000"/>
              </a:solidFill>
            </a:endParaRPr>
          </a:p>
          <a:p>
            <a:pPr marL="0" lvl="2" indent="0" algn="l" rtl="0">
              <a:lnSpc>
                <a:spcPct val="100000"/>
              </a:lnSpc>
              <a:spcBef>
                <a:spcPts val="1000"/>
              </a:spcBef>
              <a:spcAft>
                <a:spcPts val="1000"/>
              </a:spcAft>
              <a:buClr>
                <a:srgbClr val="3F3F3F"/>
              </a:buClr>
              <a:buSzPts val="2000"/>
              <a:buFont typeface="Arial"/>
              <a:buNone/>
            </a:pPr>
            <a:endParaRPr sz="2400">
              <a:solidFill>
                <a:srgbClr val="FF0000"/>
              </a:solidFill>
            </a:endParaRPr>
          </a:p>
        </p:txBody>
      </p:sp>
      <p:graphicFrame>
        <p:nvGraphicFramePr>
          <p:cNvPr id="860" name="Google Shape;860;p75"/>
          <p:cNvGraphicFramePr/>
          <p:nvPr/>
        </p:nvGraphicFramePr>
        <p:xfrm>
          <a:off x="922866" y="3903118"/>
          <a:ext cx="9400600" cy="1585000"/>
        </p:xfrm>
        <a:graphic>
          <a:graphicData uri="http://schemas.openxmlformats.org/drawingml/2006/table">
            <a:tbl>
              <a:tblPr firstRow="1" bandRow="1">
                <a:noFill/>
                <a:tableStyleId>{499A3F49-B3BD-435A-A0BC-53189D0257FB}</a:tableStyleId>
              </a:tblPr>
              <a:tblGrid>
                <a:gridCol w="604250">
                  <a:extLst>
                    <a:ext uri="{9D8B030D-6E8A-4147-A177-3AD203B41FA5}">
                      <a16:colId xmlns:a16="http://schemas.microsoft.com/office/drawing/2014/main" val="20000"/>
                    </a:ext>
                  </a:extLst>
                </a:gridCol>
                <a:gridCol w="644850">
                  <a:extLst>
                    <a:ext uri="{9D8B030D-6E8A-4147-A177-3AD203B41FA5}">
                      <a16:colId xmlns:a16="http://schemas.microsoft.com/office/drawing/2014/main" val="20001"/>
                    </a:ext>
                  </a:extLst>
                </a:gridCol>
                <a:gridCol w="542525">
                  <a:extLst>
                    <a:ext uri="{9D8B030D-6E8A-4147-A177-3AD203B41FA5}">
                      <a16:colId xmlns:a16="http://schemas.microsoft.com/office/drawing/2014/main" val="20002"/>
                    </a:ext>
                  </a:extLst>
                </a:gridCol>
                <a:gridCol w="620025">
                  <a:extLst>
                    <a:ext uri="{9D8B030D-6E8A-4147-A177-3AD203B41FA5}">
                      <a16:colId xmlns:a16="http://schemas.microsoft.com/office/drawing/2014/main" val="20003"/>
                    </a:ext>
                  </a:extLst>
                </a:gridCol>
                <a:gridCol w="542525">
                  <a:extLst>
                    <a:ext uri="{9D8B030D-6E8A-4147-A177-3AD203B41FA5}">
                      <a16:colId xmlns:a16="http://schemas.microsoft.com/office/drawing/2014/main" val="20004"/>
                    </a:ext>
                  </a:extLst>
                </a:gridCol>
                <a:gridCol w="542525">
                  <a:extLst>
                    <a:ext uri="{9D8B030D-6E8A-4147-A177-3AD203B41FA5}">
                      <a16:colId xmlns:a16="http://schemas.microsoft.com/office/drawing/2014/main" val="20005"/>
                    </a:ext>
                  </a:extLst>
                </a:gridCol>
                <a:gridCol w="555225">
                  <a:extLst>
                    <a:ext uri="{9D8B030D-6E8A-4147-A177-3AD203B41FA5}">
                      <a16:colId xmlns:a16="http://schemas.microsoft.com/office/drawing/2014/main" val="20006"/>
                    </a:ext>
                  </a:extLst>
                </a:gridCol>
                <a:gridCol w="692800">
                  <a:extLst>
                    <a:ext uri="{9D8B030D-6E8A-4147-A177-3AD203B41FA5}">
                      <a16:colId xmlns:a16="http://schemas.microsoft.com/office/drawing/2014/main" val="20007"/>
                    </a:ext>
                  </a:extLst>
                </a:gridCol>
                <a:gridCol w="697000">
                  <a:extLst>
                    <a:ext uri="{9D8B030D-6E8A-4147-A177-3AD203B41FA5}">
                      <a16:colId xmlns:a16="http://schemas.microsoft.com/office/drawing/2014/main" val="20008"/>
                    </a:ext>
                  </a:extLst>
                </a:gridCol>
                <a:gridCol w="791775">
                  <a:extLst>
                    <a:ext uri="{9D8B030D-6E8A-4147-A177-3AD203B41FA5}">
                      <a16:colId xmlns:a16="http://schemas.microsoft.com/office/drawing/2014/main" val="20009"/>
                    </a:ext>
                  </a:extLst>
                </a:gridCol>
                <a:gridCol w="791775">
                  <a:extLst>
                    <a:ext uri="{9D8B030D-6E8A-4147-A177-3AD203B41FA5}">
                      <a16:colId xmlns:a16="http://schemas.microsoft.com/office/drawing/2014/main" val="20010"/>
                    </a:ext>
                  </a:extLst>
                </a:gridCol>
                <a:gridCol w="791775">
                  <a:extLst>
                    <a:ext uri="{9D8B030D-6E8A-4147-A177-3AD203B41FA5}">
                      <a16:colId xmlns:a16="http://schemas.microsoft.com/office/drawing/2014/main" val="20011"/>
                    </a:ext>
                  </a:extLst>
                </a:gridCol>
                <a:gridCol w="791775">
                  <a:extLst>
                    <a:ext uri="{9D8B030D-6E8A-4147-A177-3AD203B41FA5}">
                      <a16:colId xmlns:a16="http://schemas.microsoft.com/office/drawing/2014/main" val="20012"/>
                    </a:ext>
                  </a:extLst>
                </a:gridCol>
                <a:gridCol w="791775">
                  <a:extLst>
                    <a:ext uri="{9D8B030D-6E8A-4147-A177-3AD203B41FA5}">
                      <a16:colId xmlns:a16="http://schemas.microsoft.com/office/drawing/2014/main" val="20013"/>
                    </a:ext>
                  </a:extLst>
                </a:gridCol>
              </a:tblGrid>
              <a:tr h="370850">
                <a:tc>
                  <a:txBody>
                    <a:bodyPr/>
                    <a:lstStyle/>
                    <a:p>
                      <a:pPr marL="0" marR="0" lvl="0" indent="0" algn="ctr" rtl="0">
                        <a:lnSpc>
                          <a:spcPct val="100000"/>
                        </a:lnSpc>
                        <a:spcBef>
                          <a:spcPts val="0"/>
                        </a:spcBef>
                        <a:spcAft>
                          <a:spcPts val="0"/>
                        </a:spcAft>
                        <a:buClr>
                          <a:schemeClr val="dk1"/>
                        </a:buClr>
                        <a:buSzPts val="1100"/>
                        <a:buFont typeface="Arial"/>
                        <a:buNone/>
                      </a:pPr>
                      <a:r>
                        <a:rPr lang="en-IE" sz="2000" u="none" strike="noStrike" cap="none">
                          <a:solidFill>
                            <a:schemeClr val="dk1"/>
                          </a:solidFill>
                          <a:latin typeface="Calibri"/>
                          <a:ea typeface="Calibri"/>
                          <a:cs typeface="Calibri"/>
                          <a:sym typeface="Calibri"/>
                        </a:rPr>
                        <a:t>V</a:t>
                      </a:r>
                      <a:endParaRPr sz="2000" i="1" u="none" strike="noStrike" cap="none">
                        <a:solidFill>
                          <a:schemeClr val="dk1"/>
                        </a:solidFill>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gridSpan="13">
                  <a:txBody>
                    <a:bodyPr/>
                    <a:lstStyle/>
                    <a:p>
                      <a:pPr marL="0" marR="0" lvl="0" indent="0" algn="ctr" rtl="0">
                        <a:lnSpc>
                          <a:spcPct val="100000"/>
                        </a:lnSpc>
                        <a:spcBef>
                          <a:spcPts val="0"/>
                        </a:spcBef>
                        <a:spcAft>
                          <a:spcPts val="0"/>
                        </a:spcAft>
                        <a:buClr>
                          <a:srgbClr val="000000"/>
                        </a:buClr>
                        <a:buSzPts val="2000"/>
                        <a:buFont typeface="Arial"/>
                        <a:buNone/>
                      </a:pPr>
                      <a:r>
                        <a:rPr lang="en-IE" sz="2000" b="1" u="none" strike="noStrike" cap="none">
                          <a:solidFill>
                            <a:schemeClr val="dk1"/>
                          </a:solidFill>
                          <a:latin typeface="Calibri"/>
                          <a:ea typeface="Calibri"/>
                          <a:cs typeface="Calibri"/>
                          <a:sym typeface="Calibri"/>
                        </a:rPr>
                        <a:t>|V|</a:t>
                      </a:r>
                      <a:endParaRPr sz="2000" b="1" u="none" strike="noStrike" cap="none">
                        <a:solidFill>
                          <a:schemeClr val="dk1"/>
                        </a:solidFill>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u="none" strike="noStrike" cap="none">
                          <a:latin typeface="Calibri"/>
                          <a:ea typeface="Calibri"/>
                          <a:cs typeface="Calibri"/>
                          <a:sym typeface="Calibri"/>
                        </a:rPr>
                        <a:t>cat</a:t>
                      </a:r>
                      <a:endParaRPr sz="2000" b="1" i="1"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1</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1"/>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u="none" strike="noStrike" cap="none">
                          <a:latin typeface="Calibri"/>
                          <a:ea typeface="Calibri"/>
                          <a:cs typeface="Calibri"/>
                          <a:sym typeface="Calibri"/>
                        </a:rPr>
                        <a:t>dog</a:t>
                      </a:r>
                      <a:endParaRPr sz="2000" b="1" i="1"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1</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0</a:t>
                      </a: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2"/>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u="none" strike="noStrike" cap="none">
                          <a:latin typeface="Calibri"/>
                          <a:ea typeface="Calibri"/>
                          <a:cs typeface="Calibri"/>
                          <a:sym typeface="Calibri"/>
                        </a:rPr>
                        <a:t>...</a:t>
                      </a:r>
                      <a:endParaRPr sz="2000" b="1" i="1"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3"/>
                  </a:ext>
                </a:extLst>
              </a:tr>
            </a:tbl>
          </a:graphicData>
        </a:graphic>
      </p:graphicFrame>
      <p:sp>
        <p:nvSpPr>
          <p:cNvPr id="861" name="Google Shape;861;p75"/>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Word Embedding</a:t>
            </a:r>
            <a:endParaRPr/>
          </a:p>
        </p:txBody>
      </p:sp>
      <p:sp>
        <p:nvSpPr>
          <p:cNvPr id="868" name="Google Shape;868;p76"/>
          <p:cNvSpPr/>
          <p:nvPr/>
        </p:nvSpPr>
        <p:spPr>
          <a:xfrm>
            <a:off x="3317750" y="1692900"/>
            <a:ext cx="296700" cy="391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9" name="Google Shape;869;p76"/>
          <p:cNvCxnSpPr/>
          <p:nvPr/>
        </p:nvCxnSpPr>
        <p:spPr>
          <a:xfrm>
            <a:off x="3308500" y="1948275"/>
            <a:ext cx="315000" cy="0"/>
          </a:xfrm>
          <a:prstGeom prst="straightConnector1">
            <a:avLst/>
          </a:prstGeom>
          <a:noFill/>
          <a:ln w="9525" cap="flat" cmpd="sng">
            <a:solidFill>
              <a:schemeClr val="dk2"/>
            </a:solidFill>
            <a:prstDash val="solid"/>
            <a:round/>
            <a:headEnd type="none" w="sm" len="sm"/>
            <a:tailEnd type="none" w="sm" len="sm"/>
          </a:ln>
        </p:spPr>
      </p:cxnSp>
      <p:cxnSp>
        <p:nvCxnSpPr>
          <p:cNvPr id="870" name="Google Shape;870;p76"/>
          <p:cNvCxnSpPr/>
          <p:nvPr/>
        </p:nvCxnSpPr>
        <p:spPr>
          <a:xfrm>
            <a:off x="3308600" y="2258225"/>
            <a:ext cx="315000" cy="0"/>
          </a:xfrm>
          <a:prstGeom prst="straightConnector1">
            <a:avLst/>
          </a:prstGeom>
          <a:noFill/>
          <a:ln w="9525" cap="flat" cmpd="sng">
            <a:solidFill>
              <a:schemeClr val="dk2"/>
            </a:solidFill>
            <a:prstDash val="solid"/>
            <a:round/>
            <a:headEnd type="none" w="sm" len="sm"/>
            <a:tailEnd type="none" w="sm" len="sm"/>
          </a:ln>
        </p:spPr>
      </p:cxnSp>
      <p:cxnSp>
        <p:nvCxnSpPr>
          <p:cNvPr id="871" name="Google Shape;871;p76"/>
          <p:cNvCxnSpPr/>
          <p:nvPr/>
        </p:nvCxnSpPr>
        <p:spPr>
          <a:xfrm>
            <a:off x="3308500" y="2595975"/>
            <a:ext cx="315000" cy="0"/>
          </a:xfrm>
          <a:prstGeom prst="straightConnector1">
            <a:avLst/>
          </a:prstGeom>
          <a:noFill/>
          <a:ln w="9525" cap="flat" cmpd="sng">
            <a:solidFill>
              <a:schemeClr val="dk2"/>
            </a:solidFill>
            <a:prstDash val="solid"/>
            <a:round/>
            <a:headEnd type="none" w="sm" len="sm"/>
            <a:tailEnd type="none" w="sm" len="sm"/>
          </a:ln>
        </p:spPr>
      </p:cxnSp>
      <p:cxnSp>
        <p:nvCxnSpPr>
          <p:cNvPr id="872" name="Google Shape;872;p76"/>
          <p:cNvCxnSpPr/>
          <p:nvPr/>
        </p:nvCxnSpPr>
        <p:spPr>
          <a:xfrm>
            <a:off x="3308500" y="2896650"/>
            <a:ext cx="315000" cy="0"/>
          </a:xfrm>
          <a:prstGeom prst="straightConnector1">
            <a:avLst/>
          </a:prstGeom>
          <a:noFill/>
          <a:ln w="9525" cap="flat" cmpd="sng">
            <a:solidFill>
              <a:schemeClr val="dk2"/>
            </a:solidFill>
            <a:prstDash val="solid"/>
            <a:round/>
            <a:headEnd type="none" w="sm" len="sm"/>
            <a:tailEnd type="none" w="sm" len="sm"/>
          </a:ln>
        </p:spPr>
      </p:cxnSp>
      <p:cxnSp>
        <p:nvCxnSpPr>
          <p:cNvPr id="873" name="Google Shape;873;p76"/>
          <p:cNvCxnSpPr/>
          <p:nvPr/>
        </p:nvCxnSpPr>
        <p:spPr>
          <a:xfrm>
            <a:off x="3308500" y="3206600"/>
            <a:ext cx="315000" cy="0"/>
          </a:xfrm>
          <a:prstGeom prst="straightConnector1">
            <a:avLst/>
          </a:prstGeom>
          <a:noFill/>
          <a:ln w="9525" cap="flat" cmpd="sng">
            <a:solidFill>
              <a:schemeClr val="dk2"/>
            </a:solidFill>
            <a:prstDash val="solid"/>
            <a:round/>
            <a:headEnd type="none" w="sm" len="sm"/>
            <a:tailEnd type="none" w="sm" len="sm"/>
          </a:ln>
        </p:spPr>
      </p:cxnSp>
      <p:cxnSp>
        <p:nvCxnSpPr>
          <p:cNvPr id="874" name="Google Shape;874;p76"/>
          <p:cNvCxnSpPr/>
          <p:nvPr/>
        </p:nvCxnSpPr>
        <p:spPr>
          <a:xfrm>
            <a:off x="3308500" y="3535100"/>
            <a:ext cx="315000" cy="0"/>
          </a:xfrm>
          <a:prstGeom prst="straightConnector1">
            <a:avLst/>
          </a:prstGeom>
          <a:noFill/>
          <a:ln w="9525" cap="flat" cmpd="sng">
            <a:solidFill>
              <a:schemeClr val="dk2"/>
            </a:solidFill>
            <a:prstDash val="solid"/>
            <a:round/>
            <a:headEnd type="none" w="sm" len="sm"/>
            <a:tailEnd type="none" w="sm" len="sm"/>
          </a:ln>
        </p:spPr>
      </p:cxnSp>
      <p:cxnSp>
        <p:nvCxnSpPr>
          <p:cNvPr id="875" name="Google Shape;875;p76"/>
          <p:cNvCxnSpPr/>
          <p:nvPr/>
        </p:nvCxnSpPr>
        <p:spPr>
          <a:xfrm>
            <a:off x="3308500" y="3872850"/>
            <a:ext cx="315000" cy="0"/>
          </a:xfrm>
          <a:prstGeom prst="straightConnector1">
            <a:avLst/>
          </a:prstGeom>
          <a:noFill/>
          <a:ln w="9525" cap="flat" cmpd="sng">
            <a:solidFill>
              <a:schemeClr val="dk2"/>
            </a:solidFill>
            <a:prstDash val="solid"/>
            <a:round/>
            <a:headEnd type="none" w="sm" len="sm"/>
            <a:tailEnd type="none" w="sm" len="sm"/>
          </a:ln>
        </p:spPr>
      </p:cxnSp>
      <p:cxnSp>
        <p:nvCxnSpPr>
          <p:cNvPr id="876" name="Google Shape;876;p76"/>
          <p:cNvCxnSpPr/>
          <p:nvPr/>
        </p:nvCxnSpPr>
        <p:spPr>
          <a:xfrm>
            <a:off x="3308500" y="4201325"/>
            <a:ext cx="315000" cy="0"/>
          </a:xfrm>
          <a:prstGeom prst="straightConnector1">
            <a:avLst/>
          </a:prstGeom>
          <a:noFill/>
          <a:ln w="9525" cap="flat" cmpd="sng">
            <a:solidFill>
              <a:schemeClr val="dk2"/>
            </a:solidFill>
            <a:prstDash val="solid"/>
            <a:round/>
            <a:headEnd type="none" w="sm" len="sm"/>
            <a:tailEnd type="none" w="sm" len="sm"/>
          </a:ln>
        </p:spPr>
      </p:cxnSp>
      <p:cxnSp>
        <p:nvCxnSpPr>
          <p:cNvPr id="877" name="Google Shape;877;p76"/>
          <p:cNvCxnSpPr/>
          <p:nvPr/>
        </p:nvCxnSpPr>
        <p:spPr>
          <a:xfrm>
            <a:off x="3308600" y="4527750"/>
            <a:ext cx="315000" cy="0"/>
          </a:xfrm>
          <a:prstGeom prst="straightConnector1">
            <a:avLst/>
          </a:prstGeom>
          <a:noFill/>
          <a:ln w="9525" cap="flat" cmpd="sng">
            <a:solidFill>
              <a:schemeClr val="dk2"/>
            </a:solidFill>
            <a:prstDash val="solid"/>
            <a:round/>
            <a:headEnd type="none" w="sm" len="sm"/>
            <a:tailEnd type="none" w="sm" len="sm"/>
          </a:ln>
        </p:spPr>
      </p:cxnSp>
      <p:cxnSp>
        <p:nvCxnSpPr>
          <p:cNvPr id="878" name="Google Shape;878;p76"/>
          <p:cNvCxnSpPr/>
          <p:nvPr/>
        </p:nvCxnSpPr>
        <p:spPr>
          <a:xfrm>
            <a:off x="3308500" y="4895350"/>
            <a:ext cx="315000" cy="0"/>
          </a:xfrm>
          <a:prstGeom prst="straightConnector1">
            <a:avLst/>
          </a:prstGeom>
          <a:noFill/>
          <a:ln w="9525" cap="flat" cmpd="sng">
            <a:solidFill>
              <a:schemeClr val="dk2"/>
            </a:solidFill>
            <a:prstDash val="solid"/>
            <a:round/>
            <a:headEnd type="none" w="sm" len="sm"/>
            <a:tailEnd type="none" w="sm" len="sm"/>
          </a:ln>
        </p:spPr>
      </p:cxnSp>
      <p:cxnSp>
        <p:nvCxnSpPr>
          <p:cNvPr id="879" name="Google Shape;879;p76"/>
          <p:cNvCxnSpPr/>
          <p:nvPr/>
        </p:nvCxnSpPr>
        <p:spPr>
          <a:xfrm>
            <a:off x="3308600" y="5251625"/>
            <a:ext cx="315000" cy="0"/>
          </a:xfrm>
          <a:prstGeom prst="straightConnector1">
            <a:avLst/>
          </a:prstGeom>
          <a:noFill/>
          <a:ln w="9525" cap="flat" cmpd="sng">
            <a:solidFill>
              <a:schemeClr val="dk2"/>
            </a:solidFill>
            <a:prstDash val="solid"/>
            <a:round/>
            <a:headEnd type="none" w="sm" len="sm"/>
            <a:tailEnd type="none" w="sm" len="sm"/>
          </a:ln>
        </p:spPr>
      </p:cxnSp>
      <p:sp>
        <p:nvSpPr>
          <p:cNvPr id="880" name="Google Shape;880;p76"/>
          <p:cNvSpPr/>
          <p:nvPr/>
        </p:nvSpPr>
        <p:spPr>
          <a:xfrm>
            <a:off x="4979250" y="2420925"/>
            <a:ext cx="2233500" cy="22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E" sz="3600" b="0" i="1" u="none" strike="noStrike" cap="none">
                <a:solidFill>
                  <a:srgbClr val="000000"/>
                </a:solidFill>
                <a:latin typeface="Calibri"/>
                <a:ea typeface="Calibri"/>
                <a:cs typeface="Calibri"/>
                <a:sym typeface="Calibri"/>
              </a:rPr>
              <a:t>f(w)</a:t>
            </a:r>
            <a:endParaRPr sz="3600" b="0" i="1" u="none" strike="noStrike" cap="none">
              <a:solidFill>
                <a:srgbClr val="000000"/>
              </a:solidFill>
              <a:latin typeface="Calibri"/>
              <a:ea typeface="Calibri"/>
              <a:cs typeface="Calibri"/>
              <a:sym typeface="Calibri"/>
            </a:endParaRPr>
          </a:p>
        </p:txBody>
      </p:sp>
      <p:sp>
        <p:nvSpPr>
          <p:cNvPr id="881" name="Google Shape;881;p76"/>
          <p:cNvSpPr/>
          <p:nvPr/>
        </p:nvSpPr>
        <p:spPr>
          <a:xfrm>
            <a:off x="8409775" y="2937750"/>
            <a:ext cx="296700" cy="142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2" name="Google Shape;882;p76"/>
          <p:cNvCxnSpPr/>
          <p:nvPr/>
        </p:nvCxnSpPr>
        <p:spPr>
          <a:xfrm>
            <a:off x="8400625" y="3282775"/>
            <a:ext cx="315000" cy="0"/>
          </a:xfrm>
          <a:prstGeom prst="straightConnector1">
            <a:avLst/>
          </a:prstGeom>
          <a:noFill/>
          <a:ln w="9525" cap="flat" cmpd="sng">
            <a:solidFill>
              <a:schemeClr val="dk2"/>
            </a:solidFill>
            <a:prstDash val="solid"/>
            <a:round/>
            <a:headEnd type="none" w="sm" len="sm"/>
            <a:tailEnd type="none" w="sm" len="sm"/>
          </a:ln>
        </p:spPr>
      </p:cxnSp>
      <p:cxnSp>
        <p:nvCxnSpPr>
          <p:cNvPr id="883" name="Google Shape;883;p76"/>
          <p:cNvCxnSpPr/>
          <p:nvPr/>
        </p:nvCxnSpPr>
        <p:spPr>
          <a:xfrm>
            <a:off x="8400525" y="3650375"/>
            <a:ext cx="315000" cy="0"/>
          </a:xfrm>
          <a:prstGeom prst="straightConnector1">
            <a:avLst/>
          </a:prstGeom>
          <a:noFill/>
          <a:ln w="9525" cap="flat" cmpd="sng">
            <a:solidFill>
              <a:schemeClr val="dk2"/>
            </a:solidFill>
            <a:prstDash val="solid"/>
            <a:round/>
            <a:headEnd type="none" w="sm" len="sm"/>
            <a:tailEnd type="none" w="sm" len="sm"/>
          </a:ln>
        </p:spPr>
      </p:cxnSp>
      <p:cxnSp>
        <p:nvCxnSpPr>
          <p:cNvPr id="884" name="Google Shape;884;p76"/>
          <p:cNvCxnSpPr/>
          <p:nvPr/>
        </p:nvCxnSpPr>
        <p:spPr>
          <a:xfrm>
            <a:off x="8400625" y="4006650"/>
            <a:ext cx="315000" cy="0"/>
          </a:xfrm>
          <a:prstGeom prst="straightConnector1">
            <a:avLst/>
          </a:prstGeom>
          <a:noFill/>
          <a:ln w="9525" cap="flat" cmpd="sng">
            <a:solidFill>
              <a:schemeClr val="dk2"/>
            </a:solidFill>
            <a:prstDash val="solid"/>
            <a:round/>
            <a:headEnd type="none" w="sm" len="sm"/>
            <a:tailEnd type="none" w="sm" len="sm"/>
          </a:ln>
        </p:spPr>
      </p:cxnSp>
      <p:sp>
        <p:nvSpPr>
          <p:cNvPr id="885" name="Google Shape;885;p76"/>
          <p:cNvSpPr txBox="1"/>
          <p:nvPr/>
        </p:nvSpPr>
        <p:spPr>
          <a:xfrm>
            <a:off x="177025" y="2944545"/>
            <a:ext cx="3030600" cy="118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IE" sz="3000" b="0" i="0" u="none" strike="noStrike" cap="none">
                <a:solidFill>
                  <a:srgbClr val="000000"/>
                </a:solidFill>
                <a:latin typeface="Calibri"/>
                <a:ea typeface="Calibri"/>
                <a:cs typeface="Calibri"/>
                <a:sym typeface="Calibri"/>
              </a:rPr>
              <a:t>High-dimensional vector</a:t>
            </a:r>
            <a:endParaRPr sz="3000" b="0" i="0" u="none" strike="noStrike" cap="none">
              <a:solidFill>
                <a:srgbClr val="000000"/>
              </a:solidFill>
              <a:latin typeface="Calibri"/>
              <a:ea typeface="Calibri"/>
              <a:cs typeface="Calibri"/>
              <a:sym typeface="Calibri"/>
            </a:endParaRPr>
          </a:p>
        </p:txBody>
      </p:sp>
      <p:sp>
        <p:nvSpPr>
          <p:cNvPr id="886" name="Google Shape;886;p76"/>
          <p:cNvSpPr txBox="1"/>
          <p:nvPr/>
        </p:nvSpPr>
        <p:spPr>
          <a:xfrm>
            <a:off x="8799975" y="3059820"/>
            <a:ext cx="3030600" cy="118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IE" sz="3000" b="0" i="0" u="none" strike="noStrike" cap="none">
                <a:solidFill>
                  <a:srgbClr val="000000"/>
                </a:solidFill>
                <a:latin typeface="Calibri"/>
                <a:ea typeface="Calibri"/>
                <a:cs typeface="Calibri"/>
                <a:sym typeface="Calibri"/>
              </a:rPr>
              <a:t>Low-dimensional vector</a:t>
            </a:r>
            <a:endParaRPr sz="3000" b="0" i="0" u="none" strike="noStrike" cap="none">
              <a:solidFill>
                <a:srgbClr val="000000"/>
              </a:solidFill>
              <a:latin typeface="Calibri"/>
              <a:ea typeface="Calibri"/>
              <a:cs typeface="Calibri"/>
              <a:sym typeface="Calibri"/>
            </a:endParaRPr>
          </a:p>
        </p:txBody>
      </p:sp>
      <p:sp>
        <p:nvSpPr>
          <p:cNvPr id="887" name="Google Shape;887;p7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63</a:t>
            </a:fld>
            <a:endParaRPr/>
          </a:p>
        </p:txBody>
      </p:sp>
      <p:sp>
        <p:nvSpPr>
          <p:cNvPr id="888" name="Google Shape;888;p76"/>
          <p:cNvSpPr txBox="1"/>
          <p:nvPr/>
        </p:nvSpPr>
        <p:spPr>
          <a:xfrm>
            <a:off x="3888275" y="6142975"/>
            <a:ext cx="6651300" cy="35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IE" sz="1000" b="0" i="0" u="none" strike="noStrike" cap="none">
                <a:solidFill>
                  <a:schemeClr val="dk1"/>
                </a:solidFill>
                <a:latin typeface="Arial"/>
                <a:ea typeface="Arial"/>
                <a:cs typeface="Arial"/>
                <a:sym typeface="Arial"/>
              </a:rPr>
              <a:t>Adapted from a slide by John McCrae </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Word Embeddings</a:t>
            </a:r>
            <a:endParaRPr/>
          </a:p>
        </p:txBody>
      </p:sp>
      <p:sp>
        <p:nvSpPr>
          <p:cNvPr id="895" name="Google Shape;895;p7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2800"/>
              <a:buNone/>
            </a:pPr>
            <a:r>
              <a:rPr lang="en-IE" dirty="0">
                <a:solidFill>
                  <a:srgbClr val="000000"/>
                </a:solidFill>
              </a:rPr>
              <a:t>Initialize high-dimensional vector space with one-hot vectors over a vocabulary V derived from a </a:t>
            </a:r>
            <a:r>
              <a:rPr lang="en-IE" b="1" dirty="0">
                <a:solidFill>
                  <a:srgbClr val="000000"/>
                </a:solidFill>
              </a:rPr>
              <a:t>training corpus</a:t>
            </a:r>
            <a:r>
              <a:rPr lang="en-IE" dirty="0">
                <a:solidFill>
                  <a:srgbClr val="000000"/>
                </a:solidFill>
              </a:rPr>
              <a:t> </a:t>
            </a:r>
            <a:endParaRPr dirty="0">
              <a:solidFill>
                <a:srgbClr val="000000"/>
              </a:solidFill>
            </a:endParaRPr>
          </a:p>
          <a:p>
            <a:pPr marL="0" lvl="0" indent="0" algn="l" rtl="0">
              <a:lnSpc>
                <a:spcPct val="90000"/>
              </a:lnSpc>
              <a:spcBef>
                <a:spcPts val="1000"/>
              </a:spcBef>
              <a:spcAft>
                <a:spcPts val="0"/>
              </a:spcAft>
              <a:buSzPts val="2800"/>
              <a:buNone/>
            </a:pPr>
            <a:r>
              <a:rPr lang="en-IE" dirty="0">
                <a:solidFill>
                  <a:srgbClr val="000000"/>
                </a:solidFill>
              </a:rPr>
              <a:t>Count or predict (by use of a </a:t>
            </a:r>
            <a:r>
              <a:rPr lang="en-IE" b="1" dirty="0">
                <a:solidFill>
                  <a:srgbClr val="000000"/>
                </a:solidFill>
              </a:rPr>
              <a:t>language model</a:t>
            </a:r>
            <a:r>
              <a:rPr lang="en-IE" dirty="0">
                <a:solidFill>
                  <a:srgbClr val="000000"/>
                </a:solidFill>
              </a:rPr>
              <a:t>) co-occurrence for all words in V within a given context (e.g. bigrams) with co-occurrence taken as positive instance and as negative instance otherwise</a:t>
            </a:r>
            <a:endParaRPr dirty="0">
              <a:solidFill>
                <a:srgbClr val="000000"/>
              </a:solidFill>
            </a:endParaRPr>
          </a:p>
          <a:p>
            <a:pPr marL="0" lvl="0" indent="0" algn="l" rtl="0">
              <a:lnSpc>
                <a:spcPct val="90000"/>
              </a:lnSpc>
              <a:spcBef>
                <a:spcPts val="1000"/>
              </a:spcBef>
              <a:spcAft>
                <a:spcPts val="0"/>
              </a:spcAft>
              <a:buSzPts val="2800"/>
              <a:buNone/>
            </a:pPr>
            <a:r>
              <a:rPr lang="en-IE" dirty="0">
                <a:solidFill>
                  <a:srgbClr val="000000"/>
                </a:solidFill>
              </a:rPr>
              <a:t>Results in a </a:t>
            </a:r>
            <a:r>
              <a:rPr lang="en-IE" b="1" dirty="0">
                <a:solidFill>
                  <a:schemeClr val="dk1"/>
                </a:solidFill>
              </a:rPr>
              <a:t>word embedding </a:t>
            </a:r>
            <a:r>
              <a:rPr lang="en-IE" dirty="0">
                <a:solidFill>
                  <a:schemeClr val="dk1"/>
                </a:solidFill>
              </a:rPr>
              <a:t>for this corpus</a:t>
            </a:r>
            <a:endParaRPr dirty="0">
              <a:solidFill>
                <a:srgbClr val="000000"/>
              </a:solidFill>
            </a:endParaRPr>
          </a:p>
        </p:txBody>
      </p:sp>
      <p:sp>
        <p:nvSpPr>
          <p:cNvPr id="896" name="Google Shape;896;p7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Implementation with Word2Vec</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902" name="Google Shape;902;p78"/>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65</a:t>
            </a:fld>
            <a:endParaRPr/>
          </a:p>
        </p:txBody>
      </p:sp>
      <p:pic>
        <p:nvPicPr>
          <p:cNvPr id="903" name="Google Shape;903;p78"/>
          <p:cNvPicPr preferRelativeResize="0"/>
          <p:nvPr/>
        </p:nvPicPr>
        <p:blipFill rotWithShape="1">
          <a:blip r:embed="rId3">
            <a:alphaModFix/>
          </a:blip>
          <a:srcRect l="28089" t="20056" r="5615" b="9618"/>
          <a:stretch/>
        </p:blipFill>
        <p:spPr>
          <a:xfrm>
            <a:off x="2308188" y="1342751"/>
            <a:ext cx="7575624" cy="4520475"/>
          </a:xfrm>
          <a:prstGeom prst="rect">
            <a:avLst/>
          </a:prstGeom>
          <a:noFill/>
          <a:ln>
            <a:noFill/>
          </a:ln>
        </p:spPr>
      </p:pic>
      <p:sp>
        <p:nvSpPr>
          <p:cNvPr id="904" name="Google Shape;904;p78"/>
          <p:cNvSpPr txBox="1"/>
          <p:nvPr/>
        </p:nvSpPr>
        <p:spPr>
          <a:xfrm>
            <a:off x="3603275" y="6126250"/>
            <a:ext cx="72009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0" u="none" strike="noStrike" cap="none">
                <a:solidFill>
                  <a:schemeClr val="dk1"/>
                </a:solidFill>
                <a:latin typeface="Arial"/>
                <a:ea typeface="Arial"/>
                <a:cs typeface="Arial"/>
                <a:sym typeface="Arial"/>
              </a:rPr>
              <a:t>Mikolov, Tomas, et al. "Efficient estimation of word representations in vector space." </a:t>
            </a:r>
            <a:r>
              <a:rPr lang="en-IE" sz="1000" b="0" i="1" u="none" strike="noStrike" cap="none">
                <a:solidFill>
                  <a:schemeClr val="dk1"/>
                </a:solidFill>
                <a:latin typeface="Arial"/>
                <a:ea typeface="Arial"/>
                <a:cs typeface="Arial"/>
                <a:sym typeface="Arial"/>
              </a:rPr>
              <a:t>arXiv preprint arXiv:1301.3781</a:t>
            </a:r>
            <a:r>
              <a:rPr lang="en-IE" sz="1000" b="0" i="0" u="none" strike="noStrike" cap="none">
                <a:solidFill>
                  <a:schemeClr val="dk1"/>
                </a:solidFill>
                <a:latin typeface="Arial"/>
                <a:ea typeface="Arial"/>
                <a:cs typeface="Arial"/>
                <a:sym typeface="Arial"/>
              </a:rPr>
              <a:t> (2013).</a:t>
            </a:r>
            <a:endParaRPr sz="10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9"/>
          <p:cNvSpPr txBox="1"/>
          <p:nvPr/>
        </p:nvSpPr>
        <p:spPr>
          <a:xfrm>
            <a:off x="3796975" y="6131900"/>
            <a:ext cx="63642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000" b="0" i="0" u="none" strike="noStrike" cap="none">
                <a:solidFill>
                  <a:srgbClr val="000000"/>
                </a:solidFill>
                <a:latin typeface="Arial"/>
                <a:ea typeface="Arial"/>
                <a:cs typeface="Arial"/>
                <a:sym typeface="Arial"/>
              </a:rPr>
              <a:t>Image from </a:t>
            </a:r>
            <a:r>
              <a:rPr lang="en-IE" sz="1000" u="sng">
                <a:solidFill>
                  <a:schemeClr val="hlink"/>
                </a:solidFill>
                <a:hlinkClick r:id="rId3"/>
              </a:rPr>
              <a:t>https://www.youtube.com/watch?v=UqRCEmrv1gQ</a:t>
            </a:r>
            <a:r>
              <a:rPr lang="en-IE" sz="1000" u="none">
                <a:solidFill>
                  <a:srgbClr val="000000"/>
                </a:solidFill>
              </a:rPr>
              <a:t> </a:t>
            </a:r>
            <a:endParaRPr sz="1000" b="0" i="0" u="none" strike="noStrike" cap="none">
              <a:solidFill>
                <a:srgbClr val="000000"/>
              </a:solidFill>
              <a:latin typeface="Arial"/>
              <a:ea typeface="Arial"/>
              <a:cs typeface="Arial"/>
              <a:sym typeface="Arial"/>
            </a:endParaRPr>
          </a:p>
        </p:txBody>
      </p:sp>
      <p:sp>
        <p:nvSpPr>
          <p:cNvPr id="910" name="Google Shape;910;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Implementation with Word2Vec - CBOW </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911" name="Google Shape;911;p79"/>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66</a:t>
            </a:fld>
            <a:endParaRPr/>
          </a:p>
        </p:txBody>
      </p:sp>
      <p:pic>
        <p:nvPicPr>
          <p:cNvPr id="912" name="Google Shape;912;p79"/>
          <p:cNvPicPr preferRelativeResize="0"/>
          <p:nvPr/>
        </p:nvPicPr>
        <p:blipFill>
          <a:blip r:embed="rId4">
            <a:alphaModFix/>
          </a:blip>
          <a:stretch>
            <a:fillRect/>
          </a:stretch>
        </p:blipFill>
        <p:spPr>
          <a:xfrm>
            <a:off x="3268800" y="1370075"/>
            <a:ext cx="7320602" cy="41178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Pre-trained Models</a:t>
            </a:r>
            <a:endParaRPr/>
          </a:p>
        </p:txBody>
      </p:sp>
      <p:sp>
        <p:nvSpPr>
          <p:cNvPr id="919" name="Google Shape;919;p8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2800"/>
              <a:buNone/>
            </a:pPr>
            <a:r>
              <a:rPr lang="en-IE">
                <a:solidFill>
                  <a:srgbClr val="000000"/>
                </a:solidFill>
              </a:rPr>
              <a:t>A </a:t>
            </a:r>
            <a:r>
              <a:rPr lang="en-IE">
                <a:solidFill>
                  <a:schemeClr val="dk1"/>
                </a:solidFill>
              </a:rPr>
              <a:t>word embedding can be used as a pre-trained unsupervised model</a:t>
            </a:r>
            <a:endParaRPr>
              <a:solidFill>
                <a:schemeClr val="dk1"/>
              </a:solidFill>
            </a:endParaRPr>
          </a:p>
          <a:p>
            <a:pPr marL="0" lvl="0" indent="0" algn="l" rtl="0">
              <a:lnSpc>
                <a:spcPct val="90000"/>
              </a:lnSpc>
              <a:spcBef>
                <a:spcPts val="1000"/>
              </a:spcBef>
              <a:spcAft>
                <a:spcPts val="0"/>
              </a:spcAft>
              <a:buSzPts val="2800"/>
              <a:buNone/>
            </a:pPr>
            <a:r>
              <a:rPr lang="en-IE">
                <a:solidFill>
                  <a:schemeClr val="dk1"/>
                </a:solidFill>
              </a:rPr>
              <a:t>Current best-performing NLP approaches combine pre-trained models with task-specific, supervised fine-tuning, aka as </a:t>
            </a:r>
            <a:r>
              <a:rPr lang="en-IE" b="1">
                <a:solidFill>
                  <a:schemeClr val="dk1"/>
                </a:solidFill>
              </a:rPr>
              <a:t>‘transfer learning’</a:t>
            </a:r>
            <a:endParaRPr b="1">
              <a:solidFill>
                <a:schemeClr val="dk1"/>
              </a:solidFill>
            </a:endParaRPr>
          </a:p>
          <a:p>
            <a:pPr marL="0" lvl="0" indent="0" algn="l" rtl="0">
              <a:lnSpc>
                <a:spcPct val="90000"/>
              </a:lnSpc>
              <a:spcBef>
                <a:spcPts val="1000"/>
              </a:spcBef>
              <a:spcAft>
                <a:spcPts val="0"/>
              </a:spcAft>
              <a:buSzPts val="2800"/>
              <a:buNone/>
            </a:pPr>
            <a:r>
              <a:rPr lang="en-IE">
                <a:solidFill>
                  <a:schemeClr val="dk1"/>
                </a:solidFill>
              </a:rPr>
              <a:t>Originally, widely used pre-trained models were based on Word2Vec </a:t>
            </a:r>
            <a:endParaRPr>
              <a:solidFill>
                <a:schemeClr val="dk1"/>
              </a:solidFill>
            </a:endParaRPr>
          </a:p>
          <a:p>
            <a:pPr marL="0" lvl="0" indent="0" algn="l" rtl="0">
              <a:lnSpc>
                <a:spcPct val="90000"/>
              </a:lnSpc>
              <a:spcBef>
                <a:spcPts val="1000"/>
              </a:spcBef>
              <a:spcAft>
                <a:spcPts val="0"/>
              </a:spcAft>
              <a:buSzPts val="2800"/>
              <a:buNone/>
            </a:pPr>
            <a:r>
              <a:rPr lang="en-IE">
                <a:solidFill>
                  <a:schemeClr val="dk1"/>
                </a:solidFill>
              </a:rPr>
              <a:t>Many other pre-trained models have now been developed </a:t>
            </a:r>
            <a:endParaRPr>
              <a:solidFill>
                <a:schemeClr val="dk1"/>
              </a:solidFill>
            </a:endParaRPr>
          </a:p>
        </p:txBody>
      </p:sp>
      <p:sp>
        <p:nvSpPr>
          <p:cNvPr id="920" name="Google Shape;920;p8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Some Pre-trained Models</a:t>
            </a:r>
            <a:endParaRPr/>
          </a:p>
        </p:txBody>
      </p:sp>
      <p:sp>
        <p:nvSpPr>
          <p:cNvPr id="927" name="Google Shape;927;p81"/>
          <p:cNvSpPr txBox="1">
            <a:spLocks noGrp="1"/>
          </p:cNvSpPr>
          <p:nvPr>
            <p:ph type="body" idx="1"/>
          </p:nvPr>
        </p:nvSpPr>
        <p:spPr>
          <a:xfrm>
            <a:off x="838200" y="1825625"/>
            <a:ext cx="10515600" cy="248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E" sz="2000" b="1" dirty="0">
                <a:solidFill>
                  <a:schemeClr val="dk1"/>
                </a:solidFill>
                <a:latin typeface="Arial"/>
                <a:ea typeface="Arial"/>
                <a:cs typeface="Arial"/>
                <a:sym typeface="Arial"/>
              </a:rPr>
              <a:t>Word2Vec </a:t>
            </a:r>
            <a:r>
              <a:rPr lang="en-IE" sz="2000" dirty="0">
                <a:solidFill>
                  <a:schemeClr val="dk1"/>
                </a:solidFill>
                <a:latin typeface="Arial"/>
                <a:ea typeface="Arial"/>
                <a:cs typeface="Arial"/>
                <a:sym typeface="Arial"/>
              </a:rPr>
              <a:t>(</a:t>
            </a:r>
            <a:r>
              <a:rPr lang="en-IE" sz="2000" dirty="0" err="1">
                <a:solidFill>
                  <a:schemeClr val="dk1"/>
                </a:solidFill>
                <a:latin typeface="Arial"/>
                <a:ea typeface="Arial"/>
                <a:cs typeface="Arial"/>
                <a:sym typeface="Arial"/>
              </a:rPr>
              <a:t>Mikolov</a:t>
            </a:r>
            <a:r>
              <a:rPr lang="en-IE" sz="2000" dirty="0">
                <a:solidFill>
                  <a:schemeClr val="dk1"/>
                </a:solidFill>
                <a:latin typeface="Arial"/>
                <a:ea typeface="Arial"/>
                <a:cs typeface="Arial"/>
                <a:sym typeface="Arial"/>
              </a:rPr>
              <a:t> et al 2013) - local word-word contexts with single-layer neural network </a:t>
            </a:r>
            <a:endParaRPr sz="2000" dirty="0">
              <a:solidFill>
                <a:schemeClr val="dk1"/>
              </a:solidFill>
              <a:latin typeface="Arial"/>
              <a:ea typeface="Arial"/>
              <a:cs typeface="Arial"/>
              <a:sym typeface="Arial"/>
            </a:endParaRPr>
          </a:p>
          <a:p>
            <a:pPr marL="0" lvl="0" indent="0" algn="l" rtl="0">
              <a:lnSpc>
                <a:spcPct val="100000"/>
              </a:lnSpc>
              <a:spcBef>
                <a:spcPts val="1000"/>
              </a:spcBef>
              <a:spcAft>
                <a:spcPts val="0"/>
              </a:spcAft>
              <a:buClr>
                <a:schemeClr val="dk1"/>
              </a:buClr>
              <a:buSzPts val="2800"/>
              <a:buFont typeface="Arial"/>
              <a:buNone/>
            </a:pPr>
            <a:r>
              <a:rPr lang="en-IE" sz="2000" b="1" dirty="0" err="1">
                <a:solidFill>
                  <a:schemeClr val="dk1"/>
                </a:solidFill>
                <a:latin typeface="Arial"/>
                <a:ea typeface="Arial"/>
                <a:cs typeface="Arial"/>
                <a:sym typeface="Arial"/>
              </a:rPr>
              <a:t>GloVe</a:t>
            </a:r>
            <a:r>
              <a:rPr lang="en-IE" sz="2000" b="1" dirty="0">
                <a:solidFill>
                  <a:schemeClr val="dk1"/>
                </a:solidFill>
                <a:latin typeface="Arial"/>
                <a:ea typeface="Arial"/>
                <a:cs typeface="Arial"/>
                <a:sym typeface="Arial"/>
              </a:rPr>
              <a:t> </a:t>
            </a:r>
            <a:r>
              <a:rPr lang="en-IE" sz="2000" dirty="0">
                <a:solidFill>
                  <a:schemeClr val="dk1"/>
                </a:solidFill>
                <a:latin typeface="Arial"/>
                <a:ea typeface="Arial"/>
                <a:cs typeface="Arial"/>
                <a:sym typeface="Arial"/>
              </a:rPr>
              <a:t>(Pennington et al 2014) - global word-word contexts with single-layer neural network </a:t>
            </a:r>
            <a:endParaRPr sz="2000" dirty="0">
              <a:solidFill>
                <a:schemeClr val="dk1"/>
              </a:solidFill>
              <a:latin typeface="Arial"/>
              <a:ea typeface="Arial"/>
              <a:cs typeface="Arial"/>
              <a:sym typeface="Arial"/>
            </a:endParaRPr>
          </a:p>
          <a:p>
            <a:pPr marL="0" lvl="0" indent="0" algn="l" rtl="0">
              <a:lnSpc>
                <a:spcPct val="100000"/>
              </a:lnSpc>
              <a:spcBef>
                <a:spcPts val="1000"/>
              </a:spcBef>
              <a:spcAft>
                <a:spcPts val="0"/>
              </a:spcAft>
              <a:buSzPts val="2800"/>
              <a:buNone/>
            </a:pPr>
            <a:r>
              <a:rPr lang="en-IE" sz="2000" b="1" dirty="0" err="1">
                <a:solidFill>
                  <a:schemeClr val="dk1"/>
                </a:solidFill>
                <a:latin typeface="Arial"/>
                <a:ea typeface="Arial"/>
                <a:cs typeface="Arial"/>
                <a:sym typeface="Arial"/>
              </a:rPr>
              <a:t>ELMo</a:t>
            </a:r>
            <a:r>
              <a:rPr lang="en-IE" sz="2000" b="1" dirty="0">
                <a:solidFill>
                  <a:schemeClr val="dk1"/>
                </a:solidFill>
                <a:latin typeface="Arial"/>
                <a:ea typeface="Arial"/>
                <a:cs typeface="Arial"/>
                <a:sym typeface="Arial"/>
              </a:rPr>
              <a:t> </a:t>
            </a:r>
            <a:r>
              <a:rPr lang="en-IE" sz="2000" dirty="0">
                <a:solidFill>
                  <a:schemeClr val="dk1"/>
                </a:solidFill>
                <a:latin typeface="Arial"/>
                <a:ea typeface="Arial"/>
                <a:cs typeface="Arial"/>
                <a:sym typeface="Arial"/>
              </a:rPr>
              <a:t>(Peters et al 2018) - bidirectional LSTM to model long-range interaction between words across a sentence</a:t>
            </a:r>
          </a:p>
          <a:p>
            <a:pPr marL="0" lvl="0" indent="0" algn="l" rtl="0">
              <a:lnSpc>
                <a:spcPct val="100000"/>
              </a:lnSpc>
              <a:spcBef>
                <a:spcPts val="1000"/>
              </a:spcBef>
              <a:spcAft>
                <a:spcPts val="0"/>
              </a:spcAft>
              <a:buSzPts val="2800"/>
              <a:buNone/>
            </a:pPr>
            <a:r>
              <a:rPr lang="en-IE" sz="2000" b="1" dirty="0">
                <a:solidFill>
                  <a:schemeClr val="dk1"/>
                </a:solidFill>
                <a:latin typeface="Arial"/>
                <a:ea typeface="Arial"/>
                <a:cs typeface="Arial"/>
                <a:sym typeface="Arial"/>
              </a:rPr>
              <a:t>BERT </a:t>
            </a:r>
            <a:r>
              <a:rPr lang="en-IE" sz="2000" dirty="0">
                <a:solidFill>
                  <a:schemeClr val="dk1"/>
                </a:solidFill>
                <a:latin typeface="Arial"/>
                <a:ea typeface="Arial"/>
                <a:cs typeface="Arial"/>
                <a:sym typeface="Arial"/>
              </a:rPr>
              <a:t>(Devlin et al 2019) - bidirectional transformer to model long-range interaction between words across a sentence</a:t>
            </a:r>
            <a:endParaRPr sz="2000" dirty="0">
              <a:solidFill>
                <a:schemeClr val="dk1"/>
              </a:solidFill>
              <a:latin typeface="Arial"/>
              <a:ea typeface="Arial"/>
              <a:cs typeface="Arial"/>
              <a:sym typeface="Arial"/>
            </a:endParaRPr>
          </a:p>
        </p:txBody>
      </p:sp>
      <p:sp>
        <p:nvSpPr>
          <p:cNvPr id="928" name="Google Shape;928;p8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68</a:t>
            </a:fld>
            <a:endParaRPr/>
          </a:p>
        </p:txBody>
      </p:sp>
      <p:sp>
        <p:nvSpPr>
          <p:cNvPr id="929" name="Google Shape;929;p81"/>
          <p:cNvSpPr txBox="1"/>
          <p:nvPr/>
        </p:nvSpPr>
        <p:spPr>
          <a:xfrm>
            <a:off x="201630" y="4681247"/>
            <a:ext cx="11788739"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IE" sz="1000" dirty="0">
                <a:solidFill>
                  <a:schemeClr val="dk1"/>
                </a:solidFill>
              </a:rPr>
              <a:t>Tomas </a:t>
            </a:r>
            <a:r>
              <a:rPr lang="en-IE" sz="1000" dirty="0" err="1">
                <a:solidFill>
                  <a:schemeClr val="dk1"/>
                </a:solidFill>
              </a:rPr>
              <a:t>Mikolov</a:t>
            </a:r>
            <a:r>
              <a:rPr lang="en-IE" sz="1000" dirty="0">
                <a:solidFill>
                  <a:schemeClr val="dk1"/>
                </a:solidFill>
              </a:rPr>
              <a:t>, Kai Chen, Greg </a:t>
            </a:r>
            <a:r>
              <a:rPr lang="en-IE" sz="1000" dirty="0" err="1">
                <a:solidFill>
                  <a:schemeClr val="dk1"/>
                </a:solidFill>
              </a:rPr>
              <a:t>Corrado</a:t>
            </a:r>
            <a:r>
              <a:rPr lang="en-IE" sz="1000" dirty="0">
                <a:solidFill>
                  <a:schemeClr val="dk1"/>
                </a:solidFill>
              </a:rPr>
              <a:t>, and Jeffrey Dean (2013). Efficient estimation of word representations in vector space. In Proceedings ICLR Workshop.</a:t>
            </a:r>
            <a:endParaRPr sz="1000" dirty="0">
              <a:solidFill>
                <a:schemeClr val="dk1"/>
              </a:solidFill>
            </a:endParaRPr>
          </a:p>
          <a:p>
            <a:pPr marL="0" lvl="0" indent="0" algn="l" rtl="0">
              <a:lnSpc>
                <a:spcPct val="150000"/>
              </a:lnSpc>
              <a:spcBef>
                <a:spcPts val="0"/>
              </a:spcBef>
              <a:spcAft>
                <a:spcPts val="0"/>
              </a:spcAft>
              <a:buNone/>
            </a:pPr>
            <a:r>
              <a:rPr lang="en-IE" sz="1000" dirty="0">
                <a:solidFill>
                  <a:schemeClr val="dk1"/>
                </a:solidFill>
              </a:rPr>
              <a:t>Pennington, J., </a:t>
            </a:r>
            <a:r>
              <a:rPr lang="en-IE" sz="1000" dirty="0" err="1">
                <a:solidFill>
                  <a:schemeClr val="dk1"/>
                </a:solidFill>
              </a:rPr>
              <a:t>Socher</a:t>
            </a:r>
            <a:r>
              <a:rPr lang="en-IE" sz="1000" dirty="0">
                <a:solidFill>
                  <a:schemeClr val="dk1"/>
                </a:solidFill>
              </a:rPr>
              <a:t>, R., &amp; Manning, C. D. (2014). Glove: Global vectors for word representation. In </a:t>
            </a:r>
            <a:r>
              <a:rPr lang="en-IE" sz="1000" i="1" dirty="0">
                <a:solidFill>
                  <a:schemeClr val="dk1"/>
                </a:solidFill>
              </a:rPr>
              <a:t>Proceedings EMNLP </a:t>
            </a:r>
            <a:r>
              <a:rPr lang="en-IE" sz="1000" dirty="0">
                <a:solidFill>
                  <a:schemeClr val="dk1"/>
                </a:solidFill>
              </a:rPr>
              <a:t>(pp1532-1543).</a:t>
            </a:r>
            <a:endParaRPr sz="1000" dirty="0">
              <a:solidFill>
                <a:schemeClr val="dk1"/>
              </a:solidFill>
            </a:endParaRPr>
          </a:p>
          <a:p>
            <a:pPr marL="0" lvl="0" indent="0" algn="l" rtl="0">
              <a:lnSpc>
                <a:spcPct val="150000"/>
              </a:lnSpc>
              <a:spcBef>
                <a:spcPts val="0"/>
              </a:spcBef>
              <a:spcAft>
                <a:spcPts val="0"/>
              </a:spcAft>
              <a:buNone/>
            </a:pPr>
            <a:r>
              <a:rPr lang="en-IE" sz="1000" dirty="0">
                <a:solidFill>
                  <a:schemeClr val="dk1"/>
                </a:solidFill>
              </a:rPr>
              <a:t>Matthew Peters, Mark Neumann, Mohit </a:t>
            </a:r>
            <a:r>
              <a:rPr lang="en-IE" sz="1000" dirty="0" err="1">
                <a:solidFill>
                  <a:schemeClr val="dk1"/>
                </a:solidFill>
              </a:rPr>
              <a:t>Iyyer</a:t>
            </a:r>
            <a:r>
              <a:rPr lang="en-IE" sz="1000" dirty="0">
                <a:solidFill>
                  <a:schemeClr val="dk1"/>
                </a:solidFill>
              </a:rPr>
              <a:t>, Matt Gardner, Christopher Clark, Kenton Lee, and Luke </a:t>
            </a:r>
            <a:r>
              <a:rPr lang="en-IE" sz="1000" dirty="0" err="1">
                <a:solidFill>
                  <a:schemeClr val="dk1"/>
                </a:solidFill>
              </a:rPr>
              <a:t>Zettlemoyer</a:t>
            </a:r>
            <a:r>
              <a:rPr lang="en-IE" sz="1000" dirty="0">
                <a:solidFill>
                  <a:schemeClr val="dk1"/>
                </a:solidFill>
              </a:rPr>
              <a:t> (2018). Deep contextualized word representations. In Proceedings  NAACL. (pp2227–2237).</a:t>
            </a:r>
            <a:endParaRPr sz="1000" dirty="0">
              <a:solidFill>
                <a:schemeClr val="dk1"/>
              </a:solidFill>
            </a:endParaRPr>
          </a:p>
          <a:p>
            <a:pPr marL="0" lvl="0" indent="0" algn="l" rtl="0">
              <a:lnSpc>
                <a:spcPct val="150000"/>
              </a:lnSpc>
              <a:spcBef>
                <a:spcPts val="0"/>
              </a:spcBef>
              <a:spcAft>
                <a:spcPts val="0"/>
              </a:spcAft>
              <a:buNone/>
            </a:pPr>
            <a:r>
              <a:rPr lang="en-IE" sz="1000" dirty="0">
                <a:solidFill>
                  <a:schemeClr val="dk1"/>
                </a:solidFill>
              </a:rPr>
              <a:t>Jacob Devlin, Ming-Wei Chang, Kenton Lee, Kristina Toutanova (2019). BERT: Pre-training of Deep Bidirectional Transformers for Language Understanding. In Proceedings NAACL-HLT (pp 4171-4186).</a:t>
            </a:r>
            <a:endParaRPr sz="1000" dirty="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8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Learning Outcomes</a:t>
            </a:r>
            <a:endParaRPr/>
          </a:p>
        </p:txBody>
      </p:sp>
      <p:sp>
        <p:nvSpPr>
          <p:cNvPr id="935" name="Google Shape;935;p82"/>
          <p:cNvSpPr txBox="1">
            <a:spLocks noGrp="1"/>
          </p:cNvSpPr>
          <p:nvPr>
            <p:ph type="body" idx="1"/>
          </p:nvPr>
        </p:nvSpPr>
        <p:spPr>
          <a:xfrm>
            <a:off x="838200" y="1332000"/>
            <a:ext cx="10515600" cy="440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i="0" u="none" strike="noStrike" cap="none">
                <a:solidFill>
                  <a:schemeClr val="dk1"/>
                </a:solidFill>
              </a:rPr>
              <a:t>After completing this topic, you should be able to:</a:t>
            </a:r>
            <a:endParaRPr i="0" u="none" strike="noStrike">
              <a:solidFill>
                <a:schemeClr val="dk1"/>
              </a:solidFill>
            </a:endParaRPr>
          </a:p>
          <a:p>
            <a:pPr marL="457200" lvl="0" indent="-381000" algn="l" rtl="0">
              <a:lnSpc>
                <a:spcPct val="100000"/>
              </a:lnSpc>
              <a:spcBef>
                <a:spcPts val="1000"/>
              </a:spcBef>
              <a:spcAft>
                <a:spcPts val="0"/>
              </a:spcAft>
              <a:buClr>
                <a:schemeClr val="dk1"/>
              </a:buClr>
              <a:buSzPts val="2400"/>
              <a:buChar char="•"/>
            </a:pPr>
            <a:r>
              <a:rPr lang="en-IE" sz="2400">
                <a:solidFill>
                  <a:schemeClr val="dk1"/>
                </a:solidFill>
              </a:rPr>
              <a:t>Understand the foundations of distributional semantics and word embeddings</a:t>
            </a:r>
            <a:endParaRPr sz="2400">
              <a:solidFill>
                <a:schemeClr val="dk1"/>
              </a:solidFill>
            </a:endParaRPr>
          </a:p>
          <a:p>
            <a:pPr marL="457200" lvl="0" indent="-381000" algn="l" rtl="0">
              <a:lnSpc>
                <a:spcPct val="100000"/>
              </a:lnSpc>
              <a:spcBef>
                <a:spcPts val="1000"/>
              </a:spcBef>
              <a:spcAft>
                <a:spcPts val="0"/>
              </a:spcAft>
              <a:buClr>
                <a:schemeClr val="dk1"/>
              </a:buClr>
              <a:buSzPts val="2400"/>
              <a:buChar char="•"/>
            </a:pPr>
            <a:r>
              <a:rPr lang="en-IE" sz="2400">
                <a:solidFill>
                  <a:schemeClr val="dk1"/>
                </a:solidFill>
              </a:rPr>
              <a:t>Understand how to create vector space representations for words</a:t>
            </a:r>
            <a:endParaRPr sz="2400">
              <a:solidFill>
                <a:schemeClr val="dk1"/>
              </a:solidFill>
            </a:endParaRPr>
          </a:p>
          <a:p>
            <a:pPr marL="457200" lvl="0" indent="-381000" algn="l" rtl="0">
              <a:lnSpc>
                <a:spcPct val="100000"/>
              </a:lnSpc>
              <a:spcBef>
                <a:spcPts val="1000"/>
              </a:spcBef>
              <a:spcAft>
                <a:spcPts val="0"/>
              </a:spcAft>
              <a:buClr>
                <a:schemeClr val="dk1"/>
              </a:buClr>
              <a:buSzPts val="2400"/>
              <a:buChar char="•"/>
            </a:pPr>
            <a:r>
              <a:rPr lang="en-IE" sz="2400">
                <a:solidFill>
                  <a:schemeClr val="dk1"/>
                </a:solidFill>
              </a:rPr>
              <a:t>Understand how to use vector space representations in semantic similarity</a:t>
            </a:r>
            <a:endParaRPr sz="2400">
              <a:solidFill>
                <a:schemeClr val="dk1"/>
              </a:solidFill>
            </a:endParaRPr>
          </a:p>
          <a:p>
            <a:pPr marL="457200" lvl="0" indent="0" algn="l" rtl="0">
              <a:lnSpc>
                <a:spcPct val="100000"/>
              </a:lnSpc>
              <a:spcBef>
                <a:spcPts val="1000"/>
              </a:spcBef>
              <a:spcAft>
                <a:spcPts val="0"/>
              </a:spcAft>
              <a:buNone/>
            </a:pPr>
            <a:endParaRPr sz="2400">
              <a:solidFill>
                <a:schemeClr val="dk1"/>
              </a:solidFill>
            </a:endParaRPr>
          </a:p>
          <a:p>
            <a:pPr marL="0" lvl="1" indent="0" algn="l" rtl="0">
              <a:lnSpc>
                <a:spcPct val="90000"/>
              </a:lnSpc>
              <a:spcBef>
                <a:spcPts val="1000"/>
              </a:spcBef>
              <a:spcAft>
                <a:spcPts val="0"/>
              </a:spcAft>
              <a:buSzPts val="2800"/>
              <a:buNone/>
            </a:pPr>
            <a:r>
              <a:rPr lang="en-IE" sz="2800">
                <a:solidFill>
                  <a:schemeClr val="dk1"/>
                </a:solidFill>
                <a:latin typeface="Calibri"/>
                <a:ea typeface="Calibri"/>
                <a:cs typeface="Calibri"/>
                <a:sym typeface="Calibri"/>
              </a:rPr>
              <a:t>This lecture is based </a:t>
            </a:r>
            <a:r>
              <a:rPr lang="en-IE" sz="2800">
                <a:solidFill>
                  <a:schemeClr val="dk1"/>
                </a:solidFill>
              </a:rPr>
              <a:t>in </a:t>
            </a:r>
            <a:r>
              <a:rPr lang="en-IE" sz="2800">
                <a:solidFill>
                  <a:schemeClr val="dk1"/>
                </a:solidFill>
                <a:latin typeface="Calibri"/>
                <a:ea typeface="Calibri"/>
                <a:cs typeface="Calibri"/>
                <a:sym typeface="Calibri"/>
              </a:rPr>
              <a:t>part o</a:t>
            </a:r>
            <a:r>
              <a:rPr lang="en-IE" sz="2800">
                <a:solidFill>
                  <a:schemeClr val="dk1"/>
                </a:solidFill>
              </a:rPr>
              <a:t>n</a:t>
            </a:r>
            <a:r>
              <a:rPr lang="en-IE" sz="2800">
                <a:solidFill>
                  <a:schemeClr val="dk1"/>
                </a:solidFill>
                <a:latin typeface="Calibri"/>
                <a:ea typeface="Calibri"/>
                <a:cs typeface="Calibri"/>
                <a:sym typeface="Calibri"/>
              </a:rPr>
              <a:t>:</a:t>
            </a:r>
            <a:endParaRPr sz="2800">
              <a:solidFill>
                <a:schemeClr val="dk1"/>
              </a:solidFill>
            </a:endParaRPr>
          </a:p>
          <a:p>
            <a:pPr marL="457200" lvl="1" indent="0" algn="l" rtl="0">
              <a:lnSpc>
                <a:spcPct val="90000"/>
              </a:lnSpc>
              <a:spcBef>
                <a:spcPts val="1000"/>
              </a:spcBef>
              <a:spcAft>
                <a:spcPts val="0"/>
              </a:spcAft>
              <a:buSzPts val="2800"/>
              <a:buNone/>
            </a:pPr>
            <a:r>
              <a:rPr lang="en-IE" sz="2000" b="1" i="1">
                <a:solidFill>
                  <a:schemeClr val="dk1"/>
                </a:solidFill>
                <a:latin typeface="Calibri"/>
                <a:ea typeface="Calibri"/>
                <a:cs typeface="Calibri"/>
                <a:sym typeface="Calibri"/>
              </a:rPr>
              <a:t>Chapter </a:t>
            </a:r>
            <a:r>
              <a:rPr lang="en-IE" sz="2000" b="1" i="1">
                <a:solidFill>
                  <a:schemeClr val="dk1"/>
                </a:solidFill>
              </a:rPr>
              <a:t>6</a:t>
            </a:r>
            <a:r>
              <a:rPr lang="en-IE" sz="2000" b="1" i="1">
                <a:solidFill>
                  <a:schemeClr val="dk1"/>
                </a:solidFill>
                <a:latin typeface="Calibri"/>
                <a:ea typeface="Calibri"/>
                <a:cs typeface="Calibri"/>
                <a:sym typeface="Calibri"/>
              </a:rPr>
              <a:t> </a:t>
            </a:r>
            <a:r>
              <a:rPr lang="en-IE" sz="2000">
                <a:solidFill>
                  <a:schemeClr val="dk1"/>
                </a:solidFill>
                <a:latin typeface="Calibri"/>
                <a:ea typeface="Calibri"/>
                <a:cs typeface="Calibri"/>
                <a:sym typeface="Calibri"/>
              </a:rPr>
              <a:t>in Jurafsky and Martin, SPEECH and LANGUAGE PROCESSING: An Introduction to Natural Language Processing, Computational Linguistics, and Speech Recognition, 3</a:t>
            </a:r>
            <a:r>
              <a:rPr lang="en-IE" sz="2000" baseline="30000">
                <a:solidFill>
                  <a:schemeClr val="dk1"/>
                </a:solidFill>
                <a:latin typeface="Calibri"/>
                <a:ea typeface="Calibri"/>
                <a:cs typeface="Calibri"/>
                <a:sym typeface="Calibri"/>
              </a:rPr>
              <a:t>rd</a:t>
            </a:r>
            <a:r>
              <a:rPr lang="en-IE" sz="2000">
                <a:solidFill>
                  <a:schemeClr val="dk1"/>
                </a:solidFill>
                <a:latin typeface="Calibri"/>
                <a:ea typeface="Calibri"/>
                <a:cs typeface="Calibri"/>
                <a:sym typeface="Calibri"/>
              </a:rPr>
              <a:t> edition: </a:t>
            </a:r>
            <a:r>
              <a:rPr lang="en-IE"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https://web.stanford.edu/~jurafsky/slp3/ed3book.pdf</a:t>
            </a:r>
            <a:r>
              <a:rPr lang="en-IE" sz="2000">
                <a:solidFill>
                  <a:schemeClr val="dk1"/>
                </a:solidFill>
                <a:latin typeface="Calibri"/>
                <a:ea typeface="Calibri"/>
                <a:cs typeface="Calibri"/>
                <a:sym typeface="Calibri"/>
              </a:rPr>
              <a:t> </a:t>
            </a:r>
            <a:endParaRPr sz="2000">
              <a:solidFill>
                <a:schemeClr val="dk1"/>
              </a:solidFill>
            </a:endParaRPr>
          </a:p>
        </p:txBody>
      </p:sp>
      <p:sp>
        <p:nvSpPr>
          <p:cNvPr id="936" name="Google Shape;936;p8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E"/>
              <a:t>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Inverted Index </a:t>
            </a:r>
            <a:endParaRPr/>
          </a:p>
        </p:txBody>
      </p:sp>
      <p:sp>
        <p:nvSpPr>
          <p:cNvPr id="294" name="Google Shape;294;p2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7</a:t>
            </a:fld>
            <a:endParaRPr/>
          </a:p>
        </p:txBody>
      </p:sp>
      <p:graphicFrame>
        <p:nvGraphicFramePr>
          <p:cNvPr id="295" name="Google Shape;295;p20"/>
          <p:cNvGraphicFramePr/>
          <p:nvPr/>
        </p:nvGraphicFramePr>
        <p:xfrm>
          <a:off x="8166450" y="482300"/>
          <a:ext cx="2821700" cy="5150730"/>
        </p:xfrm>
        <a:graphic>
          <a:graphicData uri="http://schemas.openxmlformats.org/drawingml/2006/table">
            <a:tbl>
              <a:tblPr>
                <a:noFill/>
                <a:tableStyleId>{B6832717-CBC5-4A36-AF6D-53B6C8E818C8}</a:tableStyleId>
              </a:tblPr>
              <a:tblGrid>
                <a:gridCol w="1431550">
                  <a:extLst>
                    <a:ext uri="{9D8B030D-6E8A-4147-A177-3AD203B41FA5}">
                      <a16:colId xmlns:a16="http://schemas.microsoft.com/office/drawing/2014/main" val="20000"/>
                    </a:ext>
                  </a:extLst>
                </a:gridCol>
                <a:gridCol w="1390150">
                  <a:extLst>
                    <a:ext uri="{9D8B030D-6E8A-4147-A177-3AD203B41FA5}">
                      <a16:colId xmlns:a16="http://schemas.microsoft.com/office/drawing/2014/main" val="20001"/>
                    </a:ext>
                  </a:extLst>
                </a:gridCol>
              </a:tblGrid>
              <a:tr h="286825">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Index Term</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Document ID</a:t>
                      </a:r>
                      <a:endParaRPr sz="1400" b="1"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advice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1,3</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concerned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Covid-19</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Government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impossible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NPHET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1,2,3</a:t>
                      </a:r>
                      <a:endParaRPr sz="1400" u="none" strike="noStrike" cap="none"/>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outbreaks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predict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8"/>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publishes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9"/>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says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trajectory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workplaces</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12"/>
                  </a:ext>
                </a:extLst>
              </a:tr>
            </a:tbl>
          </a:graphicData>
        </a:graphic>
      </p:graphicFrame>
      <p:sp>
        <p:nvSpPr>
          <p:cNvPr id="296" name="Google Shape;296;p20"/>
          <p:cNvSpPr txBox="1">
            <a:spLocks noGrp="1"/>
          </p:cNvSpPr>
          <p:nvPr>
            <p:ph type="body" idx="1"/>
          </p:nvPr>
        </p:nvSpPr>
        <p:spPr>
          <a:xfrm>
            <a:off x="838200" y="1825625"/>
            <a:ext cx="64770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000"/>
              </a:spcAft>
              <a:buSzPts val="2800"/>
              <a:buNone/>
            </a:pPr>
            <a:r>
              <a:rPr lang="en-IE" sz="2400"/>
              <a:t>Term-Document matrix (alphabetically sorted)</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8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942" name="Google Shape;942;p83"/>
          <p:cNvSpPr txBox="1">
            <a:spLocks noGrp="1"/>
          </p:cNvSpPr>
          <p:nvPr>
            <p:ph type="body" idx="1"/>
          </p:nvPr>
        </p:nvSpPr>
        <p:spPr>
          <a:xfrm>
            <a:off x="838200" y="1825625"/>
            <a:ext cx="37797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800" b="0" i="0" u="none" strike="noStrike" cap="none">
                <a:solidFill>
                  <a:srgbClr val="3F3F3F"/>
                </a:solidFill>
                <a:latin typeface="Calibri"/>
                <a:ea typeface="Calibri"/>
                <a:cs typeface="Calibri"/>
                <a:sym typeface="Calibri"/>
              </a:rPr>
              <a:t>Exercises in </a:t>
            </a:r>
            <a:r>
              <a:rPr lang="en-IE"/>
              <a:t>vector space models for NLP</a:t>
            </a:r>
            <a:endParaRPr/>
          </a:p>
        </p:txBody>
      </p:sp>
      <p:sp>
        <p:nvSpPr>
          <p:cNvPr id="943" name="Google Shape;943;p83"/>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70</a:t>
            </a:fld>
            <a:endParaRPr/>
          </a:p>
        </p:txBody>
      </p:sp>
      <p:grpSp>
        <p:nvGrpSpPr>
          <p:cNvPr id="944" name="Google Shape;944;p83"/>
          <p:cNvGrpSpPr/>
          <p:nvPr/>
        </p:nvGrpSpPr>
        <p:grpSpPr>
          <a:xfrm>
            <a:off x="6563325" y="2224387"/>
            <a:ext cx="4873349" cy="2689253"/>
            <a:chOff x="6467285" y="1585112"/>
            <a:chExt cx="4873349" cy="2689253"/>
          </a:xfrm>
        </p:grpSpPr>
        <p:pic>
          <p:nvPicPr>
            <p:cNvPr id="945" name="Google Shape;945;p83"/>
            <p:cNvPicPr preferRelativeResize="0"/>
            <p:nvPr/>
          </p:nvPicPr>
          <p:blipFill rotWithShape="1">
            <a:blip r:embed="rId3">
              <a:alphaModFix/>
            </a:blip>
            <a:srcRect/>
            <a:stretch/>
          </p:blipFill>
          <p:spPr>
            <a:xfrm>
              <a:off x="6467285" y="1677307"/>
              <a:ext cx="3197926" cy="946886"/>
            </a:xfrm>
            <a:prstGeom prst="rect">
              <a:avLst/>
            </a:prstGeom>
            <a:noFill/>
            <a:ln>
              <a:noFill/>
            </a:ln>
          </p:spPr>
        </p:pic>
        <p:pic>
          <p:nvPicPr>
            <p:cNvPr id="946" name="Google Shape;946;p83" descr="Introduction to NLTK library in Python | by Uzair Adamjee | Python in Plain  English"/>
            <p:cNvPicPr preferRelativeResize="0"/>
            <p:nvPr/>
          </p:nvPicPr>
          <p:blipFill rotWithShape="1">
            <a:blip r:embed="rId4">
              <a:alphaModFix/>
            </a:blip>
            <a:srcRect/>
            <a:stretch/>
          </p:blipFill>
          <p:spPr>
            <a:xfrm>
              <a:off x="9755252" y="1585112"/>
              <a:ext cx="1585382" cy="1724638"/>
            </a:xfrm>
            <a:prstGeom prst="rect">
              <a:avLst/>
            </a:prstGeom>
            <a:noFill/>
            <a:ln>
              <a:noFill/>
            </a:ln>
          </p:spPr>
        </p:pic>
        <p:grpSp>
          <p:nvGrpSpPr>
            <p:cNvPr id="947" name="Google Shape;947;p83"/>
            <p:cNvGrpSpPr/>
            <p:nvPr/>
          </p:nvGrpSpPr>
          <p:grpSpPr>
            <a:xfrm>
              <a:off x="6979847" y="2583634"/>
              <a:ext cx="3092692" cy="1690731"/>
              <a:chOff x="4112015" y="4353794"/>
              <a:chExt cx="3092692" cy="1690731"/>
            </a:xfrm>
          </p:grpSpPr>
          <p:pic>
            <p:nvPicPr>
              <p:cNvPr id="948" name="Google Shape;948;p83" descr="What is Google Colab?"/>
              <p:cNvPicPr preferRelativeResize="0"/>
              <p:nvPr/>
            </p:nvPicPr>
            <p:blipFill rotWithShape="1">
              <a:blip r:embed="rId5">
                <a:alphaModFix/>
              </a:blip>
              <a:srcRect/>
              <a:stretch/>
            </p:blipFill>
            <p:spPr>
              <a:xfrm>
                <a:off x="4112015" y="4962634"/>
                <a:ext cx="2447659" cy="1081891"/>
              </a:xfrm>
              <a:prstGeom prst="rect">
                <a:avLst/>
              </a:prstGeom>
              <a:noFill/>
              <a:ln>
                <a:noFill/>
              </a:ln>
            </p:spPr>
          </p:pic>
          <p:pic>
            <p:nvPicPr>
              <p:cNvPr id="949" name="Google Shape;949;p83"/>
              <p:cNvPicPr preferRelativeResize="0"/>
              <p:nvPr/>
            </p:nvPicPr>
            <p:blipFill rotWithShape="1">
              <a:blip r:embed="rId6">
                <a:alphaModFix/>
              </a:blip>
              <a:srcRect/>
              <a:stretch/>
            </p:blipFill>
            <p:spPr>
              <a:xfrm>
                <a:off x="6121332" y="4353794"/>
                <a:ext cx="1083375" cy="1083375"/>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Vectors </a:t>
            </a:r>
            <a:endParaRPr/>
          </a:p>
        </p:txBody>
      </p:sp>
      <p:sp>
        <p:nvSpPr>
          <p:cNvPr id="302" name="Google Shape;302;p21"/>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8</a:t>
            </a:fld>
            <a:endParaRPr/>
          </a:p>
        </p:txBody>
      </p:sp>
      <p:graphicFrame>
        <p:nvGraphicFramePr>
          <p:cNvPr id="303" name="Google Shape;303;p21"/>
          <p:cNvGraphicFramePr/>
          <p:nvPr/>
        </p:nvGraphicFramePr>
        <p:xfrm>
          <a:off x="7161225" y="482300"/>
          <a:ext cx="3826925" cy="5150730"/>
        </p:xfrm>
        <a:graphic>
          <a:graphicData uri="http://schemas.openxmlformats.org/drawingml/2006/table">
            <a:tbl>
              <a:tblPr>
                <a:noFill/>
                <a:tableStyleId>{B6832717-CBC5-4A36-AF6D-53B6C8E818C8}</a:tableStyleId>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Index Term</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Term ID</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Document ID</a:t>
                      </a:r>
                      <a:endParaRPr sz="1400" b="1"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advice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1,3</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concerned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Covid-19</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Government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impossible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NPHET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1,2,3</a:t>
                      </a:r>
                      <a:endParaRPr sz="1400" u="none" strike="noStrike" cap="none"/>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outbreaks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predict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8"/>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publishes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9"/>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says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trajectory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workplaces</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12"/>
                  </a:ext>
                </a:extLst>
              </a:tr>
            </a:tbl>
          </a:graphicData>
        </a:graphic>
      </p:graphicFrame>
      <p:sp>
        <p:nvSpPr>
          <p:cNvPr id="304" name="Google Shape;304;p21"/>
          <p:cNvSpPr/>
          <p:nvPr/>
        </p:nvSpPr>
        <p:spPr>
          <a:xfrm>
            <a:off x="996300" y="1776500"/>
            <a:ext cx="4119600" cy="1825800"/>
          </a:xfrm>
          <a:prstGeom prst="rect">
            <a:avLst/>
          </a:prstGeom>
          <a:noFill/>
          <a:ln>
            <a:noFill/>
          </a:ln>
        </p:spPr>
        <p:txBody>
          <a:bodyPr spcFirstLastPara="1" wrap="square" lIns="91425" tIns="45700" rIns="91425" bIns="45700" anchor="t" anchorCtr="0">
            <a:noAutofit/>
          </a:bodyPr>
          <a:lstStyle/>
          <a:p>
            <a:pPr marL="914400" marR="0" lvl="1" indent="0" algn="just" rtl="0">
              <a:lnSpc>
                <a:spcPct val="100000"/>
              </a:lnSpc>
              <a:spcBef>
                <a:spcPts val="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T1,T2,T3,T4,…,T11, T12</a:t>
            </a:r>
            <a:endParaRPr sz="2400" b="1"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Doc1</a:t>
            </a:r>
            <a:r>
              <a:rPr lang="en-IE" sz="2400" b="0" i="0" u="none" strike="noStrike" cap="none">
                <a:solidFill>
                  <a:schemeClr val="dk1"/>
                </a:solidFill>
                <a:latin typeface="Calibri"/>
                <a:ea typeface="Calibri"/>
                <a:cs typeface="Calibri"/>
                <a:sym typeface="Calibri"/>
              </a:rPr>
              <a:t>	[1,0,0,1,0,1,0,0,1,0,0,0]</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Doc2</a:t>
            </a:r>
            <a:r>
              <a:rPr lang="en-IE" sz="2400" b="0" i="0" u="none" strike="noStrike" cap="none">
                <a:solidFill>
                  <a:schemeClr val="dk1"/>
                </a:solidFill>
                <a:latin typeface="Calibri"/>
                <a:ea typeface="Calibri"/>
                <a:cs typeface="Calibri"/>
                <a:sym typeface="Calibri"/>
              </a:rPr>
              <a:t>	[0,1,0,0,0,1,1,0,0,0,0,1]</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Doc3</a:t>
            </a:r>
            <a:r>
              <a:rPr lang="en-IE" sz="2400" b="0" i="0" u="none" strike="noStrike" cap="none">
                <a:solidFill>
                  <a:schemeClr val="dk1"/>
                </a:solidFill>
                <a:latin typeface="Calibri"/>
                <a:ea typeface="Calibri"/>
                <a:cs typeface="Calibri"/>
                <a:sym typeface="Calibri"/>
              </a:rPr>
              <a:t>	[1,0,1,0,1,1,0,1,0,1,1,0]</a:t>
            </a:r>
            <a:endParaRPr sz="24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Retrieval</a:t>
            </a:r>
            <a:endParaRPr/>
          </a:p>
        </p:txBody>
      </p:sp>
      <p:sp>
        <p:nvSpPr>
          <p:cNvPr id="310" name="Google Shape;310;p2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9</a:t>
            </a:fld>
            <a:endParaRPr/>
          </a:p>
        </p:txBody>
      </p:sp>
      <p:graphicFrame>
        <p:nvGraphicFramePr>
          <p:cNvPr id="311" name="Google Shape;311;p22"/>
          <p:cNvGraphicFramePr/>
          <p:nvPr/>
        </p:nvGraphicFramePr>
        <p:xfrm>
          <a:off x="7161225" y="482300"/>
          <a:ext cx="3826925" cy="5150730"/>
        </p:xfrm>
        <a:graphic>
          <a:graphicData uri="http://schemas.openxmlformats.org/drawingml/2006/table">
            <a:tbl>
              <a:tblPr>
                <a:noFill/>
                <a:tableStyleId>{B6832717-CBC5-4A36-AF6D-53B6C8E818C8}</a:tableStyleId>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Index Term</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Term ID</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b="1" u="none" strike="noStrike" cap="none"/>
                        <a:t>Document ID</a:t>
                      </a:r>
                      <a:endParaRPr sz="1400" b="1"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advice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1,3</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concerned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Covid-19</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Government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impossible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NPHET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1,2,3</a:t>
                      </a:r>
                      <a:endParaRPr sz="1400" u="none" strike="noStrike" cap="none"/>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outbreaks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predict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08"/>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publishes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1</a:t>
                      </a:r>
                      <a:endParaRPr sz="1400" u="none" strike="noStrike" cap="none"/>
                    </a:p>
                  </a:txBody>
                  <a:tcPr marL="91425" marR="91425" marT="91425" marB="91425"/>
                </a:tc>
                <a:extLst>
                  <a:ext uri="{0D108BD9-81ED-4DB2-BD59-A6C34878D82A}">
                    <a16:rowId xmlns:a16="http://schemas.microsoft.com/office/drawing/2014/main" val="10009"/>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says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trajectory </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3</a:t>
                      </a:r>
                      <a:endParaRPr sz="1400" u="none" strike="noStrike" cap="none"/>
                    </a:p>
                  </a:txBody>
                  <a:tcPr marL="91425" marR="91425" marT="91425" marB="91425"/>
                </a:tc>
                <a:extLst>
                  <a:ext uri="{0D108BD9-81ED-4DB2-BD59-A6C34878D82A}">
                    <a16:rowId xmlns:a16="http://schemas.microsoft.com/office/drawing/2014/main" val="1001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solidFill>
                            <a:schemeClr val="dk1"/>
                          </a:solidFill>
                        </a:rPr>
                        <a:t>workplaces</a:t>
                      </a:r>
                      <a:endParaRPr sz="1400"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T12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E" sz="1400" u="none" strike="noStrike" cap="none"/>
                        <a:t>2</a:t>
                      </a:r>
                      <a:endParaRPr sz="1400" u="none" strike="noStrike" cap="none"/>
                    </a:p>
                  </a:txBody>
                  <a:tcPr marL="91425" marR="91425" marT="91425" marB="91425"/>
                </a:tc>
                <a:extLst>
                  <a:ext uri="{0D108BD9-81ED-4DB2-BD59-A6C34878D82A}">
                    <a16:rowId xmlns:a16="http://schemas.microsoft.com/office/drawing/2014/main" val="10012"/>
                  </a:ext>
                </a:extLst>
              </a:tr>
            </a:tbl>
          </a:graphicData>
        </a:graphic>
      </p:graphicFrame>
      <p:sp>
        <p:nvSpPr>
          <p:cNvPr id="312" name="Google Shape;312;p22"/>
          <p:cNvSpPr/>
          <p:nvPr/>
        </p:nvSpPr>
        <p:spPr>
          <a:xfrm>
            <a:off x="996300" y="1776500"/>
            <a:ext cx="5454600" cy="34563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Doc1</a:t>
            </a:r>
            <a:r>
              <a:rPr lang="en-IE" sz="2400" b="0" i="0" u="none" strike="noStrike" cap="none">
                <a:solidFill>
                  <a:schemeClr val="dk1"/>
                </a:solidFill>
                <a:latin typeface="Calibri"/>
                <a:ea typeface="Calibri"/>
                <a:cs typeface="Calibri"/>
                <a:sym typeface="Calibri"/>
              </a:rPr>
              <a:t>	[1,0,0,1,0,1,0,0,1,0,0,0]</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Doc2</a:t>
            </a:r>
            <a:r>
              <a:rPr lang="en-IE" sz="2400" b="0" i="0" u="none" strike="noStrike" cap="none">
                <a:solidFill>
                  <a:schemeClr val="dk1"/>
                </a:solidFill>
                <a:latin typeface="Calibri"/>
                <a:ea typeface="Calibri"/>
                <a:cs typeface="Calibri"/>
                <a:sym typeface="Calibri"/>
              </a:rPr>
              <a:t>	[0,1,0,0,0,1,1,0,0,0,0,1]</a:t>
            </a:r>
            <a:endParaRPr sz="2400" b="0" i="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i="0" u="none" strike="noStrike" cap="none">
                <a:solidFill>
                  <a:schemeClr val="dk1"/>
                </a:solidFill>
                <a:latin typeface="Calibri"/>
                <a:ea typeface="Calibri"/>
                <a:cs typeface="Calibri"/>
                <a:sym typeface="Calibri"/>
              </a:rPr>
              <a:t>Doc3</a:t>
            </a:r>
            <a:r>
              <a:rPr lang="en-IE" sz="2400" b="0" i="0" u="none" strike="noStrike" cap="none">
                <a:solidFill>
                  <a:schemeClr val="dk1"/>
                </a:solidFill>
                <a:latin typeface="Calibri"/>
                <a:ea typeface="Calibri"/>
                <a:cs typeface="Calibri"/>
                <a:sym typeface="Calibri"/>
              </a:rPr>
              <a:t>	[1,0,1,0,1,1,0,1,0,1,1,0]</a:t>
            </a: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0" i="1" u="none" strike="noStrike" cap="none">
                <a:solidFill>
                  <a:schemeClr val="dk1"/>
                </a:solidFill>
                <a:latin typeface="Calibri"/>
                <a:ea typeface="Calibri"/>
                <a:cs typeface="Calibri"/>
                <a:sym typeface="Calibri"/>
              </a:rPr>
              <a:t>What is the NPHET Government advice?</a:t>
            </a:r>
            <a:endParaRPr sz="2400" b="0" i="1"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4063</Words>
  <Application>Microsoft Office PowerPoint</Application>
  <PresentationFormat>Widescreen</PresentationFormat>
  <Paragraphs>1085</Paragraphs>
  <Slides>70</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Calibri</vt:lpstr>
      <vt:lpstr>Arial</vt:lpstr>
      <vt:lpstr>Times New Roman</vt:lpstr>
      <vt:lpstr>Garamond</vt:lpstr>
      <vt:lpstr>Office Theme</vt:lpstr>
      <vt:lpstr>PowerPoint Presentation</vt:lpstr>
      <vt:lpstr>PowerPoint Presentation</vt:lpstr>
      <vt:lpstr>Learning Objectives</vt:lpstr>
      <vt:lpstr>Vector Space Model</vt:lpstr>
      <vt:lpstr>Document Set</vt:lpstr>
      <vt:lpstr>Index Terms</vt:lpstr>
      <vt:lpstr>Inverted Index </vt:lpstr>
      <vt:lpstr>Document Vectors </vt:lpstr>
      <vt:lpstr>Document Retrieval</vt:lpstr>
      <vt:lpstr>Document Retrieval</vt:lpstr>
      <vt:lpstr>Vector Space </vt:lpstr>
      <vt:lpstr>Buzz Groups</vt:lpstr>
      <vt:lpstr>Term Vectors </vt:lpstr>
      <vt:lpstr>Vector Space </vt:lpstr>
      <vt:lpstr>Latent Semantics</vt:lpstr>
      <vt:lpstr>Overview</vt:lpstr>
      <vt:lpstr>Distributional Hypothesis </vt:lpstr>
      <vt:lpstr>Distributional Semantics - Context Words </vt:lpstr>
      <vt:lpstr>Target and Context Words in a Corpus </vt:lpstr>
      <vt:lpstr>Co-occurrence Matrix (Context N=1)</vt:lpstr>
      <vt:lpstr>Co-occurrence Matrix (Context N=1) </vt:lpstr>
      <vt:lpstr>Co-occurrence Matrix (Context N=1) </vt:lpstr>
      <vt:lpstr>Co-occurrence Matrix (Context N=1) </vt:lpstr>
      <vt:lpstr>Co-occurrence Matrix (Context N=1) </vt:lpstr>
      <vt:lpstr>Word Vectors for cat, dog</vt:lpstr>
      <vt:lpstr>3 Non-Zero Dimensions</vt:lpstr>
      <vt:lpstr>Vector Space for cat, dog with 3 Dimensions  </vt:lpstr>
      <vt:lpstr>Distributional Similarity </vt:lpstr>
      <vt:lpstr>Cosine Similarity </vt:lpstr>
      <vt:lpstr>Cosine Similarity - Example</vt:lpstr>
      <vt:lpstr>Buzz Groups</vt:lpstr>
      <vt:lpstr>Word Similarity &amp; Relatedness </vt:lpstr>
      <vt:lpstr>Visualizing Word Similarity </vt:lpstr>
      <vt:lpstr>Overview</vt:lpstr>
      <vt:lpstr>Context </vt:lpstr>
      <vt:lpstr>Context Window - Document </vt:lpstr>
      <vt:lpstr>Context Window - Sentence </vt:lpstr>
      <vt:lpstr>Context Window - Word Sequence (N=2) </vt:lpstr>
      <vt:lpstr>Context Content - Remove Stopwords</vt:lpstr>
      <vt:lpstr>Context Content - PoS Tagging</vt:lpstr>
      <vt:lpstr>Context Content - Syntactic Dependencies</vt:lpstr>
      <vt:lpstr>Buzz Groups</vt:lpstr>
      <vt:lpstr>Syntactic Dependencies - Example</vt:lpstr>
      <vt:lpstr>Context - Occurrence, Frequency, Weight</vt:lpstr>
      <vt:lpstr>Examples</vt:lpstr>
      <vt:lpstr>Context Weight - TF-IDF</vt:lpstr>
      <vt:lpstr>Context Weight - PMI</vt:lpstr>
      <vt:lpstr>PMI - Example</vt:lpstr>
      <vt:lpstr>PMI - Example</vt:lpstr>
      <vt:lpstr>PMI - Example</vt:lpstr>
      <vt:lpstr>Distributional Semantic Model - Example </vt:lpstr>
      <vt:lpstr>Overview</vt:lpstr>
      <vt:lpstr>Word Embeddings</vt:lpstr>
      <vt:lpstr>Buzz Groups</vt:lpstr>
      <vt:lpstr>Generalization</vt:lpstr>
      <vt:lpstr>Generalization</vt:lpstr>
      <vt:lpstr>Use Vector Representation (Word Embeddings)</vt:lpstr>
      <vt:lpstr>Remember: Distributional Semantic Model</vt:lpstr>
      <vt:lpstr>From DSM to Word Embeddings</vt:lpstr>
      <vt:lpstr>Prediction</vt:lpstr>
      <vt:lpstr>Dimensionality Reduction </vt:lpstr>
      <vt:lpstr>One-Hot Vectors</vt:lpstr>
      <vt:lpstr>Word Embedding</vt:lpstr>
      <vt:lpstr>Word Embeddings</vt:lpstr>
      <vt:lpstr>Implementation with Word2Vec </vt:lpstr>
      <vt:lpstr>Implementation with Word2Vec - CBOW  </vt:lpstr>
      <vt:lpstr>Pre-trained Models</vt:lpstr>
      <vt:lpstr>Some Pre-trained Models</vt:lpstr>
      <vt:lpstr>Learning Outcomes</vt:lpstr>
      <vt:lpstr>Lab of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Buitelaar, Peter Paul</cp:lastModifiedBy>
  <cp:revision>30</cp:revision>
  <dcterms:modified xsi:type="dcterms:W3CDTF">2022-10-16T11:18:01Z</dcterms:modified>
</cp:coreProperties>
</file>